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62" r:id="rId5"/>
    <p:sldId id="265" r:id="rId6"/>
    <p:sldId id="266" r:id="rId7"/>
    <p:sldId id="267" r:id="rId8"/>
    <p:sldId id="268" r:id="rId9"/>
    <p:sldId id="269" r:id="rId10"/>
    <p:sldId id="278" r:id="rId11"/>
    <p:sldId id="279" r:id="rId12"/>
    <p:sldId id="274" r:id="rId13"/>
    <p:sldId id="273" r:id="rId14"/>
    <p:sldId id="275" r:id="rId15"/>
    <p:sldId id="263" r:id="rId16"/>
    <p:sldId id="271" r:id="rId17"/>
    <p:sldId id="259" r:id="rId18"/>
    <p:sldId id="270" r:id="rId19"/>
    <p:sldId id="276" r:id="rId20"/>
    <p:sldId id="277" r:id="rId21"/>
    <p:sldId id="264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Wednesday, June 16,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6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Wednesday, June 16,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71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Wednesday, June 16,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38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Wednesday, June 16,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67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Wednesday, June 16,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93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Wednesday, June 16,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8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Wednesday, June 16,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881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Wednesday, June 16,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600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Wednesday, June 16,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01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Wednesday, June 16,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14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Wednesday, June 16,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13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Wednesday, June 16, 2021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9249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88" r:id="rId4"/>
    <p:sldLayoutId id="2147483689" r:id="rId5"/>
    <p:sldLayoutId id="2147483694" r:id="rId6"/>
    <p:sldLayoutId id="2147483690" r:id="rId7"/>
    <p:sldLayoutId id="2147483691" r:id="rId8"/>
    <p:sldLayoutId id="2147483692" r:id="rId9"/>
    <p:sldLayoutId id="2147483693" r:id="rId10"/>
    <p:sldLayoutId id="2147483695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nspace.etwinning.net/176545/home" TargetMode="External"/><Relationship Id="rId2" Type="http://schemas.openxmlformats.org/officeDocument/2006/relationships/hyperlink" Target="https://www.zsgh.edu.pl/pl/top-menu/o-szkole/kontakt-2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F619DE0E-F039-443E-AF60-E4B6AA72D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0"/>
            <a:ext cx="8104091" cy="6857571"/>
          </a:xfrm>
          <a:prstGeom prst="rect">
            <a:avLst/>
          </a:prstGeom>
          <a:gradFill>
            <a:gsLst>
              <a:gs pos="0">
                <a:schemeClr val="accent4">
                  <a:alpha val="80000"/>
                </a:schemeClr>
              </a:gs>
              <a:gs pos="100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74250" y="627728"/>
            <a:ext cx="4355593" cy="8104092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91000">
                <a:schemeClr val="accent2">
                  <a:alpha val="43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-1"/>
            <a:ext cx="5638801" cy="6886827"/>
          </a:xfrm>
          <a:prstGeom prst="rect">
            <a:avLst/>
          </a:prstGeom>
          <a:gradFill>
            <a:gsLst>
              <a:gs pos="49000">
                <a:schemeClr val="accent6">
                  <a:lumMod val="75000"/>
                  <a:alpha val="0"/>
                </a:schemeClr>
              </a:gs>
              <a:gs pos="99000">
                <a:schemeClr val="accent6">
                  <a:alpha val="79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16">
            <a:extLst>
              <a:ext uri="{FF2B5EF4-FFF2-40B4-BE49-F238E27FC236}">
                <a16:creationId xmlns:a16="http://schemas.microsoft.com/office/drawing/2014/main" id="{55993D72-5628-4E5E-BB9F-96066414E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1609180" y="724988"/>
            <a:ext cx="5121259" cy="5458067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48168C1-FD77-407B-B040-712329035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151" y="2920878"/>
            <a:ext cx="6292690" cy="2992576"/>
          </a:xfrm>
        </p:spPr>
        <p:txBody>
          <a:bodyPr anchor="t">
            <a:normAutofit/>
          </a:bodyPr>
          <a:lstStyle/>
          <a:p>
            <a:pPr algn="l"/>
            <a:r>
              <a:rPr lang="pl-PL" dirty="0">
                <a:solidFill>
                  <a:schemeClr val="bg1"/>
                </a:solidFill>
              </a:rPr>
              <a:t>ETWINNING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6AA6D54-B389-4250-A7F6-C3198B963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0151" y="1017038"/>
            <a:ext cx="5392495" cy="1248274"/>
          </a:xfrm>
        </p:spPr>
        <p:txBody>
          <a:bodyPr anchor="b">
            <a:normAutofit/>
          </a:bodyPr>
          <a:lstStyle/>
          <a:p>
            <a:pPr algn="l"/>
            <a:r>
              <a:rPr lang="pl-PL" sz="1400" dirty="0">
                <a:solidFill>
                  <a:schemeClr val="bg1"/>
                </a:solidFill>
              </a:rPr>
              <a:t>ENVIRONMENTAL PROTECTION</a:t>
            </a: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0904D384-5633-4963-8F7E-1ADADB32EA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71" r="15803" b="-1"/>
          <a:stretch/>
        </p:blipFill>
        <p:spPr>
          <a:xfrm>
            <a:off x="8104092" y="10"/>
            <a:ext cx="409985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65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tablica suchościerna&#10;&#10;Opis wygenerowany automatycznie">
            <a:extLst>
              <a:ext uri="{FF2B5EF4-FFF2-40B4-BE49-F238E27FC236}">
                <a16:creationId xmlns:a16="http://schemas.microsoft.com/office/drawing/2014/main" id="{9A82B969-C341-4443-B7C9-57B703BB1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449" y="1258421"/>
            <a:ext cx="5749101" cy="434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600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E8CE8F9-D19E-4191-AE44-956A69FE7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72" y="921396"/>
            <a:ext cx="6986856" cy="501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84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4502472B-81D1-4741-9E13-82E03FBF4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99970" y="1481978"/>
            <a:ext cx="5192059" cy="389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17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0B5030D-C8AD-49D5-BB90-A245E4024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19999" y="1251304"/>
            <a:ext cx="4846320" cy="3959351"/>
          </a:xfrm>
        </p:spPr>
        <p:txBody>
          <a:bodyPr/>
          <a:lstStyle/>
          <a:p>
            <a:r>
              <a:rPr lang="pl-PL" dirty="0"/>
              <a:t>https://youtu.be/2YUGyY-GgO4</a:t>
            </a:r>
          </a:p>
        </p:txBody>
      </p:sp>
      <p:pic>
        <p:nvPicPr>
          <p:cNvPr id="6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ED1A2C8B-016F-4E15-94C6-87F41A99E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616" y="795647"/>
            <a:ext cx="3838112" cy="526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53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wewnątrz, kilka&#10;&#10;Opis wygenerowany automatycznie">
            <a:extLst>
              <a:ext uri="{FF2B5EF4-FFF2-40B4-BE49-F238E27FC236}">
                <a16:creationId xmlns:a16="http://schemas.microsoft.com/office/drawing/2014/main" id="{8FB9AF8D-D740-4AB6-9184-F344B05D7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77241" y="1239931"/>
            <a:ext cx="5837517" cy="437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59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5">
                  <a:alpha val="35000"/>
                </a:schemeClr>
              </a:gs>
              <a:gs pos="100000">
                <a:schemeClr val="accent6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AFE400F-C4F1-45A1-9EB8-0ECDDF63F0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7" b="12044"/>
          <a:stretch/>
        </p:blipFill>
        <p:spPr bwMode="auto">
          <a:xfrm>
            <a:off x="4038599" y="10"/>
            <a:ext cx="8160026" cy="68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DC992CD-7B93-4700-9918-0C504A44A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5" y="2950387"/>
            <a:ext cx="3077044" cy="3531403"/>
          </a:xfrm>
        </p:spPr>
        <p:txBody>
          <a:bodyPr vert="horz" lIns="0" tIns="0" rIns="0" bIns="0" rtlCol="0" anchor="t">
            <a:normAutofit/>
          </a:bodyPr>
          <a:lstStyle/>
          <a:p>
            <a:pPr algn="r"/>
            <a:r>
              <a:rPr lang="en-US" sz="3200" spc="750" dirty="0">
                <a:solidFill>
                  <a:schemeClr val="bg1"/>
                </a:solidFill>
              </a:rPr>
              <a:t>JORDAN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FAF4B0-6260-4337-9F77-1A0F98BB0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26" y="525970"/>
            <a:ext cx="2937753" cy="1600225"/>
          </a:xfrm>
        </p:spPr>
        <p:txBody>
          <a:bodyPr vert="horz" lIns="0" tIns="0" rIns="0" bIns="0" rtlCol="0" anchor="b">
            <a:normAutofit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en-US" sz="1200" b="1" cap="all" spc="600" dirty="0">
                <a:solidFill>
                  <a:schemeClr val="bg1"/>
                </a:solidFill>
              </a:rPr>
              <a:t>Ein </a:t>
            </a:r>
            <a:r>
              <a:rPr lang="en-US" sz="1200" b="1" cap="all" spc="600" dirty="0" err="1">
                <a:solidFill>
                  <a:schemeClr val="bg1"/>
                </a:solidFill>
              </a:rPr>
              <a:t>Jalout</a:t>
            </a:r>
            <a:r>
              <a:rPr lang="en-US" sz="1200" b="1" cap="all" spc="600" dirty="0">
                <a:solidFill>
                  <a:schemeClr val="bg1"/>
                </a:solidFill>
              </a:rPr>
              <a:t> Comprehensive Secondary School for Girl</a:t>
            </a:r>
            <a:r>
              <a:rPr lang="pl-PL" sz="1200" b="1" cap="all" spc="600" dirty="0">
                <a:solidFill>
                  <a:schemeClr val="bg1"/>
                </a:solidFill>
              </a:rPr>
              <a:t>s in Irbid</a:t>
            </a:r>
            <a:endParaRPr lang="en-US" sz="1200" b="1" cap="all" spc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9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C75A5259-93FC-45EC-9032-7BD144059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104" y="756397"/>
            <a:ext cx="3713791" cy="534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17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C77C6A7-6496-4B71-822E-4A733254E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985" y="733985"/>
            <a:ext cx="5390029" cy="539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01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4C364FB9-7E1D-4A16-98DA-2CDF1F104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344" y="694344"/>
            <a:ext cx="5469311" cy="546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18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4DEB0CBF-53AA-4BA9-9151-314D196A5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25" y="938212"/>
            <a:ext cx="630555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03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F746B6-4B9C-4EBE-9461-D8F5892D2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The </a:t>
            </a:r>
            <a:r>
              <a:rPr lang="pl-PL" dirty="0" err="1"/>
              <a:t>Aim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3515C1-B518-43E5-84FD-A6D990476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the project pupils prepare</a:t>
            </a:r>
            <a:r>
              <a:rPr lang="pl-PL" dirty="0"/>
              <a:t>d</a:t>
            </a:r>
            <a:r>
              <a:rPr lang="en-US" dirty="0"/>
              <a:t> posters and </a:t>
            </a:r>
            <a:r>
              <a:rPr lang="pl-PL" dirty="0" err="1"/>
              <a:t>presentations</a:t>
            </a:r>
            <a:r>
              <a:rPr lang="en-US" dirty="0"/>
              <a:t> on environmental issues, which </a:t>
            </a:r>
            <a:r>
              <a:rPr lang="pl-PL" dirty="0" err="1"/>
              <a:t>were</a:t>
            </a:r>
            <a:r>
              <a:rPr lang="pl-PL" dirty="0"/>
              <a:t> </a:t>
            </a:r>
            <a:r>
              <a:rPr lang="en-US" dirty="0"/>
              <a:t>uploaded to the ETWINNING platform with a description. The works pay</a:t>
            </a:r>
            <a:r>
              <a:rPr lang="pl-PL" dirty="0" err="1"/>
              <a:t>ed</a:t>
            </a:r>
            <a:r>
              <a:rPr lang="en-US" dirty="0"/>
              <a:t> special attention to current environmental problems, and ways to prevent them.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0666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8533C35-671D-4630-B8DF-9D378D19D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58683" y="-220756"/>
            <a:ext cx="5474633" cy="729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81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867248-F295-4151-B1E2-815A843D9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Sources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340FCA1-57CB-48E0-B2B1-2821EB496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https://www.zsgh.edu.pl/pl/top-menu/o-szkole/kontakt-2.html</a:t>
            </a:r>
            <a:endParaRPr lang="pl-PL" dirty="0"/>
          </a:p>
          <a:p>
            <a:r>
              <a:rPr lang="pl-PL" dirty="0">
                <a:hlinkClick r:id="rId3"/>
              </a:rPr>
              <a:t>https://twinspace.etwinning.net/176545/home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1027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7437D7-0F04-49DB-A03C-45ACBA80A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objectives:</a:t>
            </a:r>
            <a:br>
              <a:rPr lang="pl-PL" dirty="0"/>
            </a:br>
            <a:r>
              <a:rPr lang="en-US" dirty="0"/>
              <a:t>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23DD33-CB9C-4A77-BC53-6E6801C4C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to build awareness among young people about the problems faced by the environment</a:t>
            </a:r>
          </a:p>
          <a:p>
            <a:r>
              <a:rPr lang="en-US" dirty="0"/>
              <a:t>2. to get acquainted with ways of preventing environmental pollution</a:t>
            </a:r>
          </a:p>
          <a:p>
            <a:r>
              <a:rPr lang="en-US" dirty="0"/>
              <a:t>3. using IT and traditional tools</a:t>
            </a:r>
          </a:p>
          <a:p>
            <a:r>
              <a:rPr lang="en-US" dirty="0"/>
              <a:t>4. to make contact with peers from </a:t>
            </a:r>
            <a:r>
              <a:rPr lang="en-US"/>
              <a:t>other countries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8742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0" name="Rectangle 74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5">
                  <a:alpha val="75000"/>
                </a:schemeClr>
              </a:gs>
              <a:gs pos="100000">
                <a:schemeClr val="tx2">
                  <a:lumMod val="50000"/>
                  <a:lumOff val="50000"/>
                  <a:alpha val="48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456773"/>
            <a:ext cx="12191999" cy="64008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92000">
                <a:schemeClr val="accent2">
                  <a:alpha val="7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96001" cy="6858000"/>
          </a:xfrm>
          <a:prstGeom prst="rect">
            <a:avLst/>
          </a:prstGeom>
          <a:gradFill>
            <a:gsLst>
              <a:gs pos="13000">
                <a:schemeClr val="accent2">
                  <a:alpha val="61000"/>
                </a:schemeClr>
              </a:gs>
              <a:gs pos="99000">
                <a:schemeClr val="accent4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74F4C5B-0E93-46C3-A0CD-D68D59906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18" y="1028700"/>
            <a:ext cx="10614211" cy="1152712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en-US" sz="4000" spc="750">
                <a:solidFill>
                  <a:schemeClr val="bg1"/>
                </a:solidFill>
              </a:rPr>
              <a:t>POLAND</a:t>
            </a: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32B3ACB3-D689-442E-8A40-8680B0FEB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063256" y="400727"/>
            <a:ext cx="4065484" cy="8849062"/>
          </a:xfrm>
          <a:custGeom>
            <a:avLst/>
            <a:gdLst>
              <a:gd name="connsiteX0" fmla="*/ 0 w 4065484"/>
              <a:gd name="connsiteY0" fmla="*/ 4424531 h 8849062"/>
              <a:gd name="connsiteX1" fmla="*/ 3899197 w 4065484"/>
              <a:gd name="connsiteY1" fmla="*/ 8840480 h 8849062"/>
              <a:gd name="connsiteX2" fmla="*/ 4065484 w 4065484"/>
              <a:gd name="connsiteY2" fmla="*/ 8849062 h 8849062"/>
              <a:gd name="connsiteX3" fmla="*/ 4065483 w 4065484"/>
              <a:gd name="connsiteY3" fmla="*/ 0 h 8849062"/>
              <a:gd name="connsiteX4" fmla="*/ 3899197 w 4065484"/>
              <a:gd name="connsiteY4" fmla="*/ 8581 h 8849062"/>
              <a:gd name="connsiteX5" fmla="*/ 0 w 4065484"/>
              <a:gd name="connsiteY5" fmla="*/ 4424531 h 884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5484" h="8849062">
                <a:moveTo>
                  <a:pt x="0" y="4424531"/>
                </a:moveTo>
                <a:cubicBezTo>
                  <a:pt x="0" y="6722831"/>
                  <a:pt x="1709076" y="8613167"/>
                  <a:pt x="3899197" y="8840480"/>
                </a:cubicBezTo>
                <a:lnTo>
                  <a:pt x="4065484" y="8849062"/>
                </a:lnTo>
                <a:lnTo>
                  <a:pt x="4065483" y="0"/>
                </a:lnTo>
                <a:lnTo>
                  <a:pt x="3899197" y="8581"/>
                </a:lnTo>
                <a:cubicBezTo>
                  <a:pt x="1709075" y="235897"/>
                  <a:pt x="0" y="2126232"/>
                  <a:pt x="0" y="4424531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4">
                  <a:lumMod val="60000"/>
                  <a:lumOff val="40000"/>
                  <a:alpha val="3000"/>
                </a:schemeClr>
              </a:gs>
              <a:gs pos="100000">
                <a:schemeClr val="bg1">
                  <a:alpha val="16000"/>
                </a:scheme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545665-0199-45DE-B881-502AE631F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408518"/>
            <a:ext cx="9144000" cy="609600"/>
          </a:xfrm>
        </p:spPr>
        <p:txBody>
          <a:bodyPr vert="horz" lIns="0" tIns="0" rIns="0" bIns="0" rtlCol="0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400" b="1" cap="all" spc="600">
                <a:solidFill>
                  <a:schemeClr val="bg1"/>
                </a:solidFill>
              </a:rPr>
              <a:t>Zespół Szkół Gastronomiczno – Hotelarskich w Warszawie</a:t>
            </a:r>
          </a:p>
        </p:txBody>
      </p:sp>
      <p:pic>
        <p:nvPicPr>
          <p:cNvPr id="1026" name="Picture 2" descr="Kontakt - ZSGH">
            <a:extLst>
              <a:ext uri="{FF2B5EF4-FFF2-40B4-BE49-F238E27FC236}">
                <a16:creationId xmlns:a16="http://schemas.microsoft.com/office/drawing/2014/main" id="{8D82848C-8F47-4B70-B876-E998C4BE7D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7" r="1" b="1"/>
          <a:stretch/>
        </p:blipFill>
        <p:spPr bwMode="auto">
          <a:xfrm>
            <a:off x="2343302" y="3351745"/>
            <a:ext cx="7519558" cy="3506255"/>
          </a:xfrm>
          <a:custGeom>
            <a:avLst/>
            <a:gdLst/>
            <a:ahLst/>
            <a:cxnLst/>
            <a:rect l="l" t="t" r="r" b="b"/>
            <a:pathLst>
              <a:path w="7519558" h="3506255">
                <a:moveTo>
                  <a:pt x="3759779" y="0"/>
                </a:moveTo>
                <a:cubicBezTo>
                  <a:pt x="5713450" y="0"/>
                  <a:pt x="7320331" y="1484777"/>
                  <a:pt x="7513560" y="3387468"/>
                </a:cubicBezTo>
                <a:lnTo>
                  <a:pt x="7519558" y="3506255"/>
                </a:lnTo>
                <a:lnTo>
                  <a:pt x="0" y="3506255"/>
                </a:lnTo>
                <a:lnTo>
                  <a:pt x="5998" y="3387468"/>
                </a:lnTo>
                <a:cubicBezTo>
                  <a:pt x="199227" y="1484777"/>
                  <a:pt x="1806109" y="0"/>
                  <a:pt x="375977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558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D0DBC752-93E0-4587-9805-5C4074B9F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482" y="650482"/>
            <a:ext cx="8211035" cy="555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66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46F15CD-2FE8-40B7-92A6-303811C5E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515" y="672353"/>
            <a:ext cx="4134970" cy="55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89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A8F990A9-B693-4A40-8575-59B863EDD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191" y="844643"/>
            <a:ext cx="6891618" cy="516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19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58E1D95-A212-471E-AC27-10996167B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32093" y="-1125307"/>
            <a:ext cx="5127812" cy="910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317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0A923FE9-AD57-4A2B-88F8-8C8090022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85" y="721939"/>
            <a:ext cx="7218829" cy="541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20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radientRiseVTI">
  <a:themeElements>
    <a:clrScheme name="AnalogousFromRegularSeedLeftStep">
      <a:dk1>
        <a:srgbClr val="000000"/>
      </a:dk1>
      <a:lt1>
        <a:srgbClr val="FFFFFF"/>
      </a:lt1>
      <a:dk2>
        <a:srgbClr val="1D311B"/>
      </a:dk2>
      <a:lt2>
        <a:srgbClr val="F3F1F0"/>
      </a:lt2>
      <a:accent1>
        <a:srgbClr val="46ADC4"/>
      </a:accent1>
      <a:accent2>
        <a:srgbClr val="34B395"/>
      </a:accent2>
      <a:accent3>
        <a:srgbClr val="41B76A"/>
      </a:accent3>
      <a:accent4>
        <a:srgbClr val="3EB735"/>
      </a:accent4>
      <a:accent5>
        <a:srgbClr val="75B03E"/>
      </a:accent5>
      <a:accent6>
        <a:srgbClr val="9DA931"/>
      </a:accent6>
      <a:hlink>
        <a:srgbClr val="C05942"/>
      </a:hlink>
      <a:folHlink>
        <a:srgbClr val="7F7F7F"/>
      </a:folHlink>
    </a:clrScheme>
    <a:fontScheme name="Avenir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152</Words>
  <Application>Microsoft Office PowerPoint</Application>
  <PresentationFormat>Panoramiczny</PresentationFormat>
  <Paragraphs>17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4" baseType="lpstr">
      <vt:lpstr>Arial</vt:lpstr>
      <vt:lpstr>Tw Cen MT</vt:lpstr>
      <vt:lpstr>GradientRiseVTI</vt:lpstr>
      <vt:lpstr>ETWINNING</vt:lpstr>
      <vt:lpstr>The Aim </vt:lpstr>
      <vt:lpstr>Project objectives:  </vt:lpstr>
      <vt:lpstr>POLAND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JORDAN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ETWINNING</dc:title>
  <dc:creator>Nowak Filip (STUD)</dc:creator>
  <cp:lastModifiedBy>Marta Bagińska</cp:lastModifiedBy>
  <cp:revision>11</cp:revision>
  <dcterms:created xsi:type="dcterms:W3CDTF">2021-06-14T13:49:26Z</dcterms:created>
  <dcterms:modified xsi:type="dcterms:W3CDTF">2021-06-16T09:33:42Z</dcterms:modified>
</cp:coreProperties>
</file>