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73" r:id="rId10"/>
    <p:sldId id="257" r:id="rId11"/>
    <p:sldId id="258" r:id="rId12"/>
    <p:sldId id="268" r:id="rId13"/>
    <p:sldId id="276" r:id="rId14"/>
    <p:sldId id="259" r:id="rId15"/>
    <p:sldId id="277" r:id="rId16"/>
    <p:sldId id="274" r:id="rId17"/>
    <p:sldId id="260" r:id="rId18"/>
    <p:sldId id="269" r:id="rId19"/>
    <p:sldId id="272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Styl pośredni 4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EF03-EAB7-45C4-8F4E-16EBA8531DDF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E6F0A-0F84-4ABA-8178-5CAFFDCBAC11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066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EF03-EAB7-45C4-8F4E-16EBA8531DDF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E6F0A-0F84-4ABA-8178-5CAFFDCBAC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7186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EF03-EAB7-45C4-8F4E-16EBA8531DDF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E6F0A-0F84-4ABA-8178-5CAFFDCBAC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0879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EF03-EAB7-45C4-8F4E-16EBA8531DDF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E6F0A-0F84-4ABA-8178-5CAFFDCBAC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4022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EF03-EAB7-45C4-8F4E-16EBA8531DDF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E6F0A-0F84-4ABA-8178-5CAFFDCBAC11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7737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EF03-EAB7-45C4-8F4E-16EBA8531DDF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E6F0A-0F84-4ABA-8178-5CAFFDCBAC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28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EF03-EAB7-45C4-8F4E-16EBA8531DDF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E6F0A-0F84-4ABA-8178-5CAFFDCBAC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608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EF03-EAB7-45C4-8F4E-16EBA8531DDF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E6F0A-0F84-4ABA-8178-5CAFFDCBAC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55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EF03-EAB7-45C4-8F4E-16EBA8531DDF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E6F0A-0F84-4ABA-8178-5CAFFDCBAC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2414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3DAEF03-EAB7-45C4-8F4E-16EBA8531DDF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8E6F0A-0F84-4ABA-8178-5CAFFDCBAC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3068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EF03-EAB7-45C4-8F4E-16EBA8531DDF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E6F0A-0F84-4ABA-8178-5CAFFDCBAC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5024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3DAEF03-EAB7-45C4-8F4E-16EBA8531DDF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58E6F0A-0F84-4ABA-8178-5CAFFDCBAC11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2189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30060" y="707365"/>
            <a:ext cx="10370677" cy="1573286"/>
          </a:xfrm>
        </p:spPr>
        <p:txBody>
          <a:bodyPr/>
          <a:lstStyle/>
          <a:p>
            <a:pPr algn="ctr"/>
            <a:r>
              <a:rPr lang="pl-PL" b="1" dirty="0" err="1"/>
              <a:t>Logarithmic</a:t>
            </a:r>
            <a:r>
              <a:rPr lang="pl-PL" b="1" dirty="0"/>
              <a:t> </a:t>
            </a:r>
            <a:r>
              <a:rPr lang="pl-PL" b="1" dirty="0" err="1"/>
              <a:t>function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30060" y="3605842"/>
            <a:ext cx="10670875" cy="2475780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Funkcja logarytmiczna – jej wykres i własności </a:t>
            </a:r>
          </a:p>
          <a:p>
            <a:endParaRPr lang="pl-PL" dirty="0"/>
          </a:p>
          <a:p>
            <a:endParaRPr lang="pl-PL" dirty="0"/>
          </a:p>
          <a:p>
            <a:pPr algn="r"/>
            <a:r>
              <a:rPr lang="pl-PL" sz="2000" i="1" dirty="0"/>
              <a:t>Na wszelkie przeszkody na drodze patrz tak, </a:t>
            </a:r>
            <a:br>
              <a:rPr lang="pl-PL" sz="2000" i="1" dirty="0"/>
            </a:br>
            <a:r>
              <a:rPr lang="pl-PL" sz="2000" i="1" dirty="0"/>
              <a:t>Jakby to były schody do gwiazd.</a:t>
            </a:r>
            <a:br>
              <a:rPr lang="pl-PL" sz="2000" i="1" dirty="0"/>
            </a:br>
            <a:r>
              <a:rPr lang="pl-PL" sz="1800" i="1" dirty="0"/>
              <a:t>Denis </a:t>
            </a:r>
            <a:r>
              <a:rPr lang="pl-PL" sz="1800" i="1" dirty="0" err="1"/>
              <a:t>Waitley</a:t>
            </a:r>
            <a:endParaRPr lang="pl-PL" sz="2000" i="1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740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Funkcja logarytmiczna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pl-PL" dirty="0"/>
                  <a:t>Funkcją logarytmiczną o dodatniej i różnej od 1 podstawie </a:t>
                </a:r>
                <a14:m>
                  <m:oMath xmlns:m="http://schemas.openxmlformats.org/officeDocument/2006/math">
                    <m:r>
                      <a:rPr lang="pl-PL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pl-PL" dirty="0"/>
                  <a:t>, nazywamy funkcję, którą można zapisać wzorem:</a:t>
                </a:r>
              </a:p>
              <a:p>
                <a:pPr marL="0" indent="0">
                  <a:buNone/>
                </a:pPr>
                <a:endParaRPr lang="pl-PL" dirty="0"/>
              </a:p>
              <a:p>
                <a:pPr marL="0" indent="0" algn="ctr">
                  <a:buNone/>
                </a:pPr>
                <a:r>
                  <a:rPr lang="pl-PL" b="1" dirty="0"/>
                  <a:t> </a:t>
                </a:r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15" t="-166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e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93872669"/>
                  </p:ext>
                </p:extLst>
              </p:nvPr>
            </p:nvGraphicFramePr>
            <p:xfrm>
              <a:off x="3459192" y="3445614"/>
              <a:ext cx="5644359" cy="640080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564435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60017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z="3600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pl-PL" sz="360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unc>
                                  <m:funcPr>
                                    <m:ctrlPr>
                                      <a:rPr lang="pl-PL" sz="3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pl-PL" sz="3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pl-PL" sz="3600">
                                            <a:latin typeface="Cambria Math" panose="02040503050406030204" pitchFamily="18" charset="0"/>
                                          </a:rPr>
                                          <m:t>𝒍𝒐𝒈</m:t>
                                        </m:r>
                                      </m:e>
                                      <m:sub>
                                        <m:r>
                                          <a:rPr lang="pl-PL" sz="3600">
                                            <a:latin typeface="Cambria Math" panose="02040503050406030204" pitchFamily="18" charset="0"/>
                                          </a:rPr>
                                          <m:t>𝒂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pl-PL" sz="360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e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93872669"/>
                  </p:ext>
                </p:extLst>
              </p:nvPr>
            </p:nvGraphicFramePr>
            <p:xfrm>
              <a:off x="3459192" y="3445614"/>
              <a:ext cx="5644359" cy="699643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5644359"/>
                  </a:tblGrid>
                  <a:tr h="699643"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8" t="-870" r="-216" b="-260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57863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/>
              <a:t>Logarithmic</a:t>
            </a:r>
            <a:r>
              <a:rPr lang="pl-PL" b="1" dirty="0"/>
              <a:t> </a:t>
            </a:r>
            <a:r>
              <a:rPr lang="pl-PL" b="1" dirty="0" err="1"/>
              <a:t>function</a:t>
            </a:r>
            <a:endParaRPr lang="pl-PL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l-PL" dirty="0"/>
                  <a:t>Graph </a:t>
                </a:r>
                <a:r>
                  <a:rPr lang="pl-PL" dirty="0" err="1"/>
                  <a:t>two</a:t>
                </a:r>
                <a:r>
                  <a:rPr lang="pl-PL" dirty="0"/>
                  <a:t> </a:t>
                </a:r>
                <a:r>
                  <a:rPr lang="pl-PL" dirty="0" err="1"/>
                  <a:t>logarithmic</a:t>
                </a:r>
                <a:r>
                  <a:rPr lang="pl-PL" dirty="0"/>
                  <a:t> </a:t>
                </a:r>
                <a:r>
                  <a:rPr lang="pl-PL" dirty="0" err="1"/>
                  <a:t>functions</a:t>
                </a:r>
                <a:r>
                  <a:rPr lang="pl-PL" dirty="0"/>
                  <a:t> in </a:t>
                </a:r>
                <a:r>
                  <a:rPr lang="pl-PL" dirty="0" err="1"/>
                  <a:t>your</a:t>
                </a:r>
                <a:r>
                  <a:rPr lang="pl-PL" dirty="0"/>
                  <a:t> notebook in one </a:t>
                </a:r>
                <a:r>
                  <a:rPr lang="pl-PL" dirty="0" err="1"/>
                  <a:t>coordinate</a:t>
                </a:r>
                <a:r>
                  <a:rPr lang="pl-PL" dirty="0"/>
                  <a:t> system: </a:t>
                </a:r>
                <a:br>
                  <a:rPr lang="pl-PL" dirty="0"/>
                </a:br>
                <a:r>
                  <a:rPr lang="pl-PL" dirty="0"/>
                  <a:t>(Narysuj dwie funkcje logarytmiczne w jednym układzie współrzędnych)</a:t>
                </a:r>
                <a:br>
                  <a:rPr lang="pl-PL" dirty="0"/>
                </a:br>
                <a:endParaRPr lang="pl-PL" dirty="0"/>
              </a:p>
              <a:p>
                <a:pPr marL="0" indent="0">
                  <a:buNone/>
                </a:pPr>
                <a:endParaRPr lang="pl-PL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pl-PL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l-PL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pl-PL" b="0" i="0" smtClean="0">
                          <a:latin typeface="Cambria Math" panose="02040503050406030204" pitchFamily="18" charset="0"/>
                        </a:rPr>
                        <m:t>,      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pl-PL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l-PL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pl-PL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l-PL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pl-PL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br>
                  <a:rPr lang="pl-PL" i="1" dirty="0">
                    <a:latin typeface="Cambria Math" panose="02040503050406030204" pitchFamily="18" charset="0"/>
                  </a:rPr>
                </a:br>
                <a:endParaRPr lang="pl-PL" dirty="0"/>
              </a:p>
              <a:p>
                <a:pPr marL="0" indent="0">
                  <a:buNone/>
                </a:pPr>
                <a:endParaRPr lang="pl-PL" dirty="0"/>
              </a:p>
              <a:p>
                <a:pPr marL="0" indent="0">
                  <a:buNone/>
                </a:pPr>
                <a:r>
                  <a:rPr lang="pl-PL" dirty="0" err="1"/>
                  <a:t>What’s</a:t>
                </a:r>
                <a:r>
                  <a:rPr lang="pl-PL" dirty="0"/>
                  <a:t> the </a:t>
                </a:r>
                <a:r>
                  <a:rPr lang="pl-PL" dirty="0" err="1"/>
                  <a:t>properties</a:t>
                </a:r>
                <a:r>
                  <a:rPr lang="pl-PL" dirty="0"/>
                  <a:t> of </a:t>
                </a:r>
                <a:r>
                  <a:rPr lang="pl-PL" dirty="0" err="1"/>
                  <a:t>these</a:t>
                </a:r>
                <a:r>
                  <a:rPr lang="pl-PL" dirty="0"/>
                  <a:t> </a:t>
                </a:r>
                <a:r>
                  <a:rPr lang="pl-PL" dirty="0" err="1"/>
                  <a:t>function</a:t>
                </a:r>
                <a:r>
                  <a:rPr lang="pl-PL" dirty="0"/>
                  <a:t>?</a:t>
                </a:r>
              </a:p>
              <a:p>
                <a:pPr marL="0" indent="0">
                  <a:buNone/>
                </a:pPr>
                <a:endParaRPr lang="pl-PL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15" t="-166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200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/>
              <a:t>Logarithmic</a:t>
            </a:r>
            <a:r>
              <a:rPr lang="pl-PL" b="1" dirty="0"/>
              <a:t> </a:t>
            </a:r>
            <a:r>
              <a:rPr lang="pl-PL" b="1" dirty="0" err="1"/>
              <a:t>function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Symbol zastępczy zawartości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606759294"/>
                  </p:ext>
                </p:extLst>
              </p:nvPr>
            </p:nvGraphicFramePr>
            <p:xfrm>
              <a:off x="569345" y="1825625"/>
              <a:ext cx="10784459" cy="975868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154063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4063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4063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40637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540637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540637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540637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pl-PL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l-PL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pl-PL" smtClean="0"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pl-PL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l-PL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pl-PL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mtClean="0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mtClean="0">
                                    <a:latin typeface="Cambria Math" panose="02040503050406030204" pitchFamily="18" charset="0"/>
                                  </a:rPr>
                                  <m:t>𝟖</m:t>
                                </m:r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d>
                                  <m:dPr>
                                    <m:ctrlPr>
                                      <a:rPr lang="pl-PL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pl-PL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pl-PL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unc>
                                  <m:funcPr>
                                    <m:ctrlPr>
                                      <a:rPr lang="pl-PL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pl-PL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pl-PL"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pl-PL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pl-PL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pl-P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Symbol zastępczy zawartości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606759294"/>
                  </p:ext>
                </p:extLst>
              </p:nvPr>
            </p:nvGraphicFramePr>
            <p:xfrm>
              <a:off x="569345" y="1825625"/>
              <a:ext cx="10784459" cy="975868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1540637"/>
                    <a:gridCol w="1540637"/>
                    <a:gridCol w="1540637"/>
                    <a:gridCol w="1540637"/>
                    <a:gridCol w="1540637"/>
                    <a:gridCol w="1540637"/>
                    <a:gridCol w="1540637"/>
                  </a:tblGrid>
                  <a:tr h="605028"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95" t="-1000" r="-600395" b="-6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395" t="-1000" r="-500395" b="-6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395" t="-1000" r="-400395" b="-6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01587" t="-1000" r="-301984" b="-6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400000" t="-1000" r="-200791" b="-6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00000" t="-1000" r="-100791" b="-6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600000" t="-1000" r="-791" b="-6800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95" t="-165574" r="-600395" b="-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pl-PL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Symbol zastępczy zawartości 5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758977526"/>
                  </p:ext>
                </p:extLst>
              </p:nvPr>
            </p:nvGraphicFramePr>
            <p:xfrm>
              <a:off x="569345" y="4462433"/>
              <a:ext cx="10784459" cy="1114997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154063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4063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4063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40637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540637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540637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540637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pl-PL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l-PL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pl-PL" smtClean="0"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pl-PL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l-PL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pl-PL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mtClean="0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mtClean="0">
                                    <a:latin typeface="Cambria Math" panose="02040503050406030204" pitchFamily="18" charset="0"/>
                                  </a:rPr>
                                  <m:t>𝟖</m:t>
                                </m:r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pl-PL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pl-PL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pl-PL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unc>
                                  <m:funcPr>
                                    <m:ctrlPr>
                                      <a:rPr lang="pl-PL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pl-PL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pl-PL"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f>
                                          <m:fPr>
                                            <m:ctrlPr>
                                              <a:rPr lang="pl-PL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pl-PL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pl-PL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</m:sub>
                                    </m:sSub>
                                  </m:fName>
                                  <m:e>
                                    <m:r>
                                      <a:rPr lang="pl-PL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pl-P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Symbol zastępczy zawartości 5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758977526"/>
                  </p:ext>
                </p:extLst>
              </p:nvPr>
            </p:nvGraphicFramePr>
            <p:xfrm>
              <a:off x="569345" y="4462433"/>
              <a:ext cx="10784459" cy="1114997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1540637"/>
                    <a:gridCol w="1540637"/>
                    <a:gridCol w="1540637"/>
                    <a:gridCol w="1540637"/>
                    <a:gridCol w="1540637"/>
                    <a:gridCol w="1540637"/>
                    <a:gridCol w="1540637"/>
                  </a:tblGrid>
                  <a:tr h="605028"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95" t="-2020" r="-600395" b="-878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395" t="-2020" r="-500395" b="-878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395" t="-2020" r="-400395" b="-878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1587" t="-2020" r="-301984" b="-878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000" t="-2020" r="-200791" b="-878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500000" t="-2020" r="-100791" b="-878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600000" t="-2020" r="-791" b="-87879"/>
                          </a:stretch>
                        </a:blipFill>
                      </a:tcPr>
                    </a:tc>
                  </a:tr>
                  <a:tr h="509969"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95" t="-120238" r="-600395" b="-3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pl-PL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0226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/>
              <a:t>Logarithmic</a:t>
            </a:r>
            <a:r>
              <a:rPr lang="pl-PL" b="1" dirty="0"/>
              <a:t> </a:t>
            </a:r>
            <a:r>
              <a:rPr lang="pl-PL" b="1" dirty="0" err="1"/>
              <a:t>function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Symbol zastępczy zawartości 5"/>
              <p:cNvGraphicFramePr>
                <a:graphicFrameLocks noGrp="1"/>
              </p:cNvGraphicFramePr>
              <p:nvPr>
                <p:ph idx="1"/>
                <p:extLst/>
              </p:nvPr>
            </p:nvGraphicFramePr>
            <p:xfrm>
              <a:off x="569345" y="1825625"/>
              <a:ext cx="10784459" cy="975868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154063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4063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4063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40637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540637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540637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540637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pl-PL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l-PL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pl-PL" smtClean="0"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pl-PL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l-PL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pl-PL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mtClean="0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mtClean="0">
                                    <a:latin typeface="Cambria Math" panose="02040503050406030204" pitchFamily="18" charset="0"/>
                                  </a:rPr>
                                  <m:t>𝟖</m:t>
                                </m:r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d>
                                  <m:dPr>
                                    <m:ctrlPr>
                                      <a:rPr lang="pl-PL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pl-PL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pl-PL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unc>
                                  <m:funcPr>
                                    <m:ctrlPr>
                                      <a:rPr lang="pl-PL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pl-PL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pl-PL"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pl-PL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pl-PL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Symbol zastępczy zawartości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580015937"/>
                  </p:ext>
                </p:extLst>
              </p:nvPr>
            </p:nvGraphicFramePr>
            <p:xfrm>
              <a:off x="569345" y="1825625"/>
              <a:ext cx="10784459" cy="999363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1540637"/>
                    <a:gridCol w="1540637"/>
                    <a:gridCol w="1540637"/>
                    <a:gridCol w="1540637"/>
                    <a:gridCol w="1540637"/>
                    <a:gridCol w="1540637"/>
                    <a:gridCol w="1540637"/>
                  </a:tblGrid>
                  <a:tr h="605028"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95" t="-1000" r="-600395" b="-69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395" t="-1000" r="-500395" b="-69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395" t="-1000" r="-400395" b="-69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01587" t="-1000" r="-301984" b="-69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400000" t="-1000" r="-200791" b="-69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00000" t="-1000" r="-100791" b="-69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600000" t="-1000" r="-791" b="-69000"/>
                          </a:stretch>
                        </a:blipFill>
                      </a:tcPr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95" t="-155385" r="-600395" b="-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395" t="-155385" r="-500395" b="-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395" t="-155385" r="-400395" b="-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01587" t="-155385" r="-301984" b="-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400000" t="-155385" r="-200791" b="-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00000" t="-155385" r="-100791" b="-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600000" t="-155385" r="-791" b="-6154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Symbol zastępczy zawartości 5"/>
              <p:cNvGraphicFramePr>
                <a:graphicFrameLocks/>
              </p:cNvGraphicFramePr>
              <p:nvPr>
                <p:extLst/>
              </p:nvPr>
            </p:nvGraphicFramePr>
            <p:xfrm>
              <a:off x="569345" y="4462433"/>
              <a:ext cx="10784459" cy="1114997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154063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4063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4063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40637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540637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540637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540637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pl-PL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l-PL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pl-PL" smtClean="0"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pl-PL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l-PL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pl-PL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mtClean="0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mtClean="0">
                                    <a:latin typeface="Cambria Math" panose="02040503050406030204" pitchFamily="18" charset="0"/>
                                  </a:rPr>
                                  <m:t>𝟖</m:t>
                                </m:r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pl-PL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pl-PL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pl-PL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unc>
                                  <m:funcPr>
                                    <m:ctrlPr>
                                      <a:rPr lang="pl-PL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pl-PL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pl-PL"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f>
                                          <m:fPr>
                                            <m:ctrlPr>
                                              <a:rPr lang="pl-PL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pl-PL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pl-PL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</m:sub>
                                    </m:sSub>
                                  </m:fName>
                                  <m:e>
                                    <m:r>
                                      <a:rPr lang="pl-PL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Symbol zastępczy zawartości 5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71205260"/>
                  </p:ext>
                </p:extLst>
              </p:nvPr>
            </p:nvGraphicFramePr>
            <p:xfrm>
              <a:off x="569345" y="4462433"/>
              <a:ext cx="10784459" cy="1122553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1540637"/>
                    <a:gridCol w="1540637"/>
                    <a:gridCol w="1540637"/>
                    <a:gridCol w="1540637"/>
                    <a:gridCol w="1540637"/>
                    <a:gridCol w="1540637"/>
                    <a:gridCol w="1540637"/>
                  </a:tblGrid>
                  <a:tr h="605028"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95" t="-2000" r="-600395" b="-87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395" t="-2000" r="-500395" b="-87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395" t="-2000" r="-400395" b="-87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1587" t="-2000" r="-301984" b="-87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000" t="-2000" r="-200791" b="-87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500000" t="-2000" r="-100791" b="-87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600000" t="-2000" r="-791" b="-87000"/>
                          </a:stretch>
                        </a:blipFill>
                      </a:tcPr>
                    </a:tc>
                  </a:tr>
                  <a:tr h="517525"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95" t="-120000" r="-600395" b="-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395" t="-120000" r="-500395" b="-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395" t="-120000" r="-400395" b="-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1587" t="-120000" r="-301984" b="-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000" t="-120000" r="-200791" b="-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500000" t="-120000" r="-100791" b="-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600000" t="-120000" r="-791" b="-235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5393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e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39538923"/>
                  </p:ext>
                </p:extLst>
              </p:nvPr>
            </p:nvGraphicFramePr>
            <p:xfrm>
              <a:off x="940280" y="155275"/>
              <a:ext cx="9901208" cy="6147959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495060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95060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45310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z="18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pl-PL" sz="18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unc>
                                  <m:funcPr>
                                    <m:ctrlPr>
                                      <a:rPr lang="pl-PL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pl-PL" sz="18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pl-PL" sz="18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pl-PL" sz="18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pl-PL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func>
                                <m:r>
                                  <a:rPr lang="pl-PL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,   0&lt;</m:t>
                                </m:r>
                                <m:r>
                                  <a:rPr lang="pl-PL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pl-PL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&lt;1</m:t>
                                </m:r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z="18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pl-PL" sz="18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unc>
                                  <m:funcPr>
                                    <m:ctrlPr>
                                      <a:rPr lang="pl-PL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pl-PL" sz="18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pl-PL" sz="18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pl-PL" sz="18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pl-PL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func>
                                <m:r>
                                  <a:rPr lang="pl-PL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,        </m:t>
                                </m:r>
                                <m:r>
                                  <a:rPr lang="pl-PL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pl-PL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&gt;1</m:t>
                                </m:r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436746">
                    <a:tc>
                      <a:txBody>
                        <a:bodyPr/>
                        <a:lstStyle/>
                        <a:p>
                          <a:pPr algn="ctr"/>
                          <a:endParaRPr lang="pl-PL" dirty="0"/>
                        </a:p>
                        <a:p>
                          <a:pPr algn="ctr"/>
                          <a:endParaRPr lang="pl-PL" dirty="0"/>
                        </a:p>
                        <a:p>
                          <a:pPr algn="ctr"/>
                          <a:endParaRPr lang="pl-PL" dirty="0"/>
                        </a:p>
                        <a:p>
                          <a:pPr algn="ctr"/>
                          <a:endParaRPr lang="pl-PL" dirty="0"/>
                        </a:p>
                        <a:p>
                          <a:pPr algn="ctr"/>
                          <a:endParaRPr lang="pl-PL" dirty="0"/>
                        </a:p>
                        <a:p>
                          <a:pPr algn="ctr"/>
                          <a:endParaRPr lang="pl-PL" dirty="0"/>
                        </a:p>
                        <a:p>
                          <a:pPr algn="ctr"/>
                          <a:endParaRPr lang="pl-PL" dirty="0"/>
                        </a:p>
                        <a:p>
                          <a:pPr algn="ctr"/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pl-P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53103">
                    <a:tc>
                      <a:txBody>
                        <a:bodyPr/>
                        <a:lstStyle/>
                        <a:p>
                          <a:pPr algn="ctr"/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pl-P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53103">
                    <a:tc>
                      <a:txBody>
                        <a:bodyPr/>
                        <a:lstStyle/>
                        <a:p>
                          <a:pPr algn="ctr"/>
                          <a:endParaRPr lang="pl-PL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pl-P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53103">
                    <a:tc>
                      <a:txBody>
                        <a:bodyPr/>
                        <a:lstStyle/>
                        <a:p>
                          <a:pPr algn="ctr"/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pl-P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542277">
                    <a:tc>
                      <a:txBody>
                        <a:bodyPr/>
                        <a:lstStyle/>
                        <a:p>
                          <a:pPr algn="ctr"/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pl-P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53103">
                    <a:tc>
                      <a:txBody>
                        <a:bodyPr/>
                        <a:lstStyle/>
                        <a:p>
                          <a:pPr algn="ctr"/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pl-P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903421">
                    <a:tc>
                      <a:txBody>
                        <a:bodyPr/>
                        <a:lstStyle/>
                        <a:p>
                          <a:pPr algn="ctr"/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pl-P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e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39538923"/>
                  </p:ext>
                </p:extLst>
              </p:nvPr>
            </p:nvGraphicFramePr>
            <p:xfrm>
              <a:off x="940280" y="155275"/>
              <a:ext cx="9901208" cy="6147959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4950604"/>
                    <a:gridCol w="4950604"/>
                  </a:tblGrid>
                  <a:tr h="453103"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23" t="-1351" r="-100123" b="-12675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246" t="-1351" r="-246" b="-1267568"/>
                          </a:stretch>
                        </a:blipFill>
                      </a:tcPr>
                    </a:tc>
                  </a:tr>
                  <a:tr h="2436746">
                    <a:tc>
                      <a:txBody>
                        <a:bodyPr/>
                        <a:lstStyle/>
                        <a:p>
                          <a:pPr algn="ctr"/>
                          <a:endParaRPr lang="pl-PL" dirty="0" smtClean="0"/>
                        </a:p>
                        <a:p>
                          <a:pPr algn="ctr"/>
                          <a:endParaRPr lang="pl-PL" dirty="0" smtClean="0"/>
                        </a:p>
                        <a:p>
                          <a:pPr algn="ctr"/>
                          <a:endParaRPr lang="pl-PL" dirty="0" smtClean="0"/>
                        </a:p>
                        <a:p>
                          <a:pPr algn="ctr"/>
                          <a:endParaRPr lang="pl-PL" dirty="0" smtClean="0"/>
                        </a:p>
                        <a:p>
                          <a:pPr algn="ctr"/>
                          <a:endParaRPr lang="pl-PL" dirty="0" smtClean="0"/>
                        </a:p>
                        <a:p>
                          <a:pPr algn="ctr"/>
                          <a:endParaRPr lang="pl-PL" dirty="0" smtClean="0"/>
                        </a:p>
                        <a:p>
                          <a:pPr algn="ctr"/>
                          <a:endParaRPr lang="pl-PL" dirty="0" smtClean="0"/>
                        </a:p>
                        <a:p>
                          <a:pPr algn="ctr"/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pl-PL" dirty="0"/>
                        </a:p>
                      </a:txBody>
                      <a:tcPr/>
                    </a:tc>
                  </a:tr>
                  <a:tr h="453103">
                    <a:tc>
                      <a:txBody>
                        <a:bodyPr/>
                        <a:lstStyle/>
                        <a:p>
                          <a:pPr algn="ctr"/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pl-PL" dirty="0"/>
                        </a:p>
                      </a:txBody>
                      <a:tcPr/>
                    </a:tc>
                  </a:tr>
                  <a:tr h="453103">
                    <a:tc>
                      <a:txBody>
                        <a:bodyPr/>
                        <a:lstStyle/>
                        <a:p>
                          <a:pPr algn="ctr"/>
                          <a:endParaRPr lang="pl-PL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pl-PL" dirty="0"/>
                        </a:p>
                      </a:txBody>
                      <a:tcPr/>
                    </a:tc>
                  </a:tr>
                  <a:tr h="453103">
                    <a:tc>
                      <a:txBody>
                        <a:bodyPr/>
                        <a:lstStyle/>
                        <a:p>
                          <a:pPr algn="ctr"/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pl-PL" dirty="0"/>
                        </a:p>
                      </a:txBody>
                      <a:tcPr/>
                    </a:tc>
                  </a:tr>
                  <a:tr h="542277">
                    <a:tc>
                      <a:txBody>
                        <a:bodyPr/>
                        <a:lstStyle/>
                        <a:p>
                          <a:pPr algn="ctr"/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pl-PL" dirty="0"/>
                        </a:p>
                      </a:txBody>
                      <a:tcPr/>
                    </a:tc>
                  </a:tr>
                  <a:tr h="453103">
                    <a:tc>
                      <a:txBody>
                        <a:bodyPr/>
                        <a:lstStyle/>
                        <a:p>
                          <a:pPr algn="ctr"/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pl-PL" dirty="0" smtClean="0"/>
                        </a:p>
                      </a:txBody>
                      <a:tcPr/>
                    </a:tc>
                  </a:tr>
                  <a:tr h="903421">
                    <a:tc>
                      <a:txBody>
                        <a:bodyPr/>
                        <a:lstStyle/>
                        <a:p>
                          <a:pPr algn="ctr"/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pl-PL" dirty="0" smtClean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pic>
        <p:nvPicPr>
          <p:cNvPr id="5" name="Obraz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1685" y="776379"/>
            <a:ext cx="2216988" cy="1949569"/>
          </a:xfrm>
          <a:prstGeom prst="rect">
            <a:avLst/>
          </a:prstGeom>
        </p:spPr>
      </p:pic>
      <p:pic>
        <p:nvPicPr>
          <p:cNvPr id="6" name="Obraz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109" y="845390"/>
            <a:ext cx="2294627" cy="1880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00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e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85775022"/>
                  </p:ext>
                </p:extLst>
              </p:nvPr>
            </p:nvGraphicFramePr>
            <p:xfrm>
              <a:off x="940280" y="155275"/>
              <a:ext cx="9901208" cy="6158938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495060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95060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45310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z="18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pl-PL" sz="18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unc>
                                  <m:funcPr>
                                    <m:ctrlPr>
                                      <a:rPr lang="pl-PL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pl-PL" sz="18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pl-PL" sz="18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pl-PL" sz="18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pl-PL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func>
                                <m:r>
                                  <a:rPr lang="pl-PL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,   0&lt;</m:t>
                                </m:r>
                                <m:r>
                                  <a:rPr lang="pl-PL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pl-PL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&lt;1</m:t>
                                </m:r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z="18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pl-PL" sz="18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unc>
                                  <m:funcPr>
                                    <m:ctrlPr>
                                      <a:rPr lang="pl-PL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pl-PL" sz="18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pl-PL" sz="18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pl-PL" sz="18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pl-PL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func>
                                <m:r>
                                  <a:rPr lang="pl-PL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,        </m:t>
                                </m:r>
                                <m:r>
                                  <a:rPr lang="pl-PL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pl-PL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&gt;1</m:t>
                                </m:r>
                              </m:oMath>
                            </m:oMathPara>
                          </a14:m>
                          <a:endParaRPr lang="pl-P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436746">
                    <a:tc>
                      <a:txBody>
                        <a:bodyPr/>
                        <a:lstStyle/>
                        <a:p>
                          <a:pPr algn="ctr"/>
                          <a:endParaRPr lang="pl-PL" dirty="0"/>
                        </a:p>
                        <a:p>
                          <a:pPr algn="ctr"/>
                          <a:endParaRPr lang="pl-PL" dirty="0"/>
                        </a:p>
                        <a:p>
                          <a:pPr algn="ctr"/>
                          <a:endParaRPr lang="pl-PL" dirty="0"/>
                        </a:p>
                        <a:p>
                          <a:pPr algn="ctr"/>
                          <a:endParaRPr lang="pl-PL" dirty="0"/>
                        </a:p>
                        <a:p>
                          <a:pPr algn="ctr"/>
                          <a:endParaRPr lang="pl-PL" dirty="0"/>
                        </a:p>
                        <a:p>
                          <a:pPr algn="ctr"/>
                          <a:endParaRPr lang="pl-PL" dirty="0"/>
                        </a:p>
                        <a:p>
                          <a:pPr algn="ctr"/>
                          <a:endParaRPr lang="pl-PL" dirty="0"/>
                        </a:p>
                        <a:p>
                          <a:pPr algn="ctr"/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pl-P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531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l-PL" dirty="0"/>
                            <a:t>Funkcja</a:t>
                          </a:r>
                          <a:r>
                            <a:rPr lang="pl-PL" baseline="0" dirty="0"/>
                            <a:t> malejąca (</a:t>
                          </a:r>
                          <a:r>
                            <a:rPr lang="pl-PL" baseline="0" dirty="0" err="1"/>
                            <a:t>decreasing</a:t>
                          </a:r>
                          <a:r>
                            <a:rPr lang="pl-PL" baseline="0" dirty="0"/>
                            <a:t>)</a:t>
                          </a:r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l-PL" dirty="0"/>
                            <a:t>Funkcja rosnąca</a:t>
                          </a:r>
                          <a:r>
                            <a:rPr lang="pl-PL" baseline="0" dirty="0"/>
                            <a:t> (</a:t>
                          </a:r>
                          <a:r>
                            <a:rPr lang="pl-PL" baseline="0" dirty="0" err="1"/>
                            <a:t>increasing</a:t>
                          </a:r>
                          <a:r>
                            <a:rPr lang="pl-PL" baseline="0" dirty="0"/>
                            <a:t>)</a:t>
                          </a:r>
                          <a:endParaRPr lang="pl-P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531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l-PL" dirty="0"/>
                            <a:t>Dziedzina =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l-PL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pl-PL" smtClean="0">
                                      <a:latin typeface="Cambria Math" panose="02040503050406030204" pitchFamily="18" charset="0"/>
                                    </a:rPr>
                                    <m:t>R</m:t>
                                  </m:r>
                                </m:e>
                                <m:sub>
                                  <m:r>
                                    <a:rPr lang="pl-PL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b>
                              </m:sSub>
                            </m:oMath>
                          </a14:m>
                          <a:r>
                            <a:rPr lang="pl-PL" dirty="0"/>
                            <a:t> (</a:t>
                          </a:r>
                          <a:r>
                            <a:rPr lang="pl-PL" dirty="0" err="1"/>
                            <a:t>domain</a:t>
                          </a:r>
                          <a:r>
                            <a:rPr lang="pl-PL" dirty="0"/>
                            <a:t>)</a:t>
                          </a:r>
                          <a:endParaRPr lang="pl-PL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l-PL" dirty="0"/>
                            <a:t>Dziedzina =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l-PL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pl-PL" smtClean="0">
                                      <a:latin typeface="Cambria Math" panose="02040503050406030204" pitchFamily="18" charset="0"/>
                                    </a:rPr>
                                    <m:t>R</m:t>
                                  </m:r>
                                </m:e>
                                <m:sub>
                                  <m:r>
                                    <a:rPr lang="pl-PL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b>
                              </m:sSub>
                            </m:oMath>
                          </a14:m>
                          <a:r>
                            <a:rPr lang="pl-PL" dirty="0"/>
                            <a:t> (</a:t>
                          </a:r>
                          <a:r>
                            <a:rPr lang="pl-PL" dirty="0" err="1"/>
                            <a:t>domain</a:t>
                          </a:r>
                          <a:r>
                            <a:rPr lang="pl-PL" dirty="0"/>
                            <a:t>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531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l-PL" dirty="0"/>
                            <a:t>Zbiór wartości =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pl-PL" smtClean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oMath>
                          </a14:m>
                          <a:r>
                            <a:rPr lang="pl-PL" dirty="0"/>
                            <a:t> (</a:t>
                          </a:r>
                          <a:r>
                            <a:rPr lang="pl-PL" dirty="0" err="1"/>
                            <a:t>range</a:t>
                          </a:r>
                          <a:r>
                            <a:rPr lang="pl-PL" dirty="0"/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l-PL" dirty="0"/>
                            <a:t>Zbiór wartości =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pl-PL" smtClean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oMath>
                          </a14:m>
                          <a:r>
                            <a:rPr lang="pl-PL" dirty="0"/>
                            <a:t> (</a:t>
                          </a:r>
                          <a:r>
                            <a:rPr lang="pl-PL" dirty="0" err="1"/>
                            <a:t>range</a:t>
                          </a:r>
                          <a:r>
                            <a:rPr lang="pl-PL" dirty="0"/>
                            <a:t>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5422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l-PL" dirty="0"/>
                            <a:t>Asymptota</a:t>
                          </a:r>
                          <a:r>
                            <a:rPr lang="pl-PL" baseline="0" dirty="0"/>
                            <a:t> pionowa: </a:t>
                          </a:r>
                          <a14:m>
                            <m:oMath xmlns:m="http://schemas.openxmlformats.org/officeDocument/2006/math">
                              <m:r>
                                <a:rPr lang="pl-PL" baseline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pl-PL" baseline="0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oMath>
                          </a14:m>
                          <a:r>
                            <a:rPr lang="pl-PL" dirty="0"/>
                            <a:t> (</a:t>
                          </a:r>
                          <a:r>
                            <a:rPr lang="pl-PL" dirty="0" err="1"/>
                            <a:t>vertical</a:t>
                          </a:r>
                          <a:r>
                            <a:rPr lang="pl-PL" dirty="0"/>
                            <a:t> </a:t>
                          </a:r>
                          <a:r>
                            <a:rPr lang="pl-PL" dirty="0" err="1"/>
                            <a:t>asymptote</a:t>
                          </a:r>
                          <a:r>
                            <a:rPr lang="pl-PL" dirty="0"/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l-PL" dirty="0"/>
                            <a:t>Asymptota</a:t>
                          </a:r>
                          <a:r>
                            <a:rPr lang="pl-PL" baseline="0" dirty="0"/>
                            <a:t> pionowa: </a:t>
                          </a:r>
                          <a14:m>
                            <m:oMath xmlns:m="http://schemas.openxmlformats.org/officeDocument/2006/math">
                              <m:r>
                                <a:rPr lang="pl-PL" baseline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pl-PL" baseline="0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oMath>
                          </a14:m>
                          <a:r>
                            <a:rPr lang="pl-PL" dirty="0"/>
                            <a:t> (</a:t>
                          </a:r>
                          <a:r>
                            <a:rPr lang="pl-PL" dirty="0" err="1"/>
                            <a:t>vertical</a:t>
                          </a:r>
                          <a:r>
                            <a:rPr lang="pl-PL" dirty="0"/>
                            <a:t> </a:t>
                          </a:r>
                          <a:r>
                            <a:rPr lang="pl-PL" dirty="0" err="1"/>
                            <a:t>asymptote</a:t>
                          </a:r>
                          <a:r>
                            <a:rPr lang="pl-PL" dirty="0"/>
                            <a:t>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531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l-PL" dirty="0"/>
                            <a:t>Miejsce zerowe =</a:t>
                          </a:r>
                          <a:r>
                            <a:rPr lang="pl-PL" baseline="0" dirty="0"/>
                            <a:t> 1 (</a:t>
                          </a:r>
                          <a:r>
                            <a:rPr lang="pl-PL" baseline="0" dirty="0" err="1"/>
                            <a:t>root</a:t>
                          </a:r>
                          <a:r>
                            <a:rPr lang="pl-PL" baseline="0" dirty="0"/>
                            <a:t>)</a:t>
                          </a:r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l-PL" dirty="0"/>
                            <a:t>Miejsce zerowe =</a:t>
                          </a:r>
                          <a:r>
                            <a:rPr lang="pl-PL" baseline="0" dirty="0"/>
                            <a:t> 1 (</a:t>
                          </a:r>
                          <a:r>
                            <a:rPr lang="pl-PL" baseline="0" dirty="0" err="1"/>
                            <a:t>root</a:t>
                          </a:r>
                          <a:r>
                            <a:rPr lang="pl-PL" baseline="0" dirty="0"/>
                            <a:t>)</a:t>
                          </a:r>
                          <a:endParaRPr lang="pl-P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9034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l-PL" dirty="0"/>
                            <a:t>Funkcja przyjmuje wartości</a:t>
                          </a:r>
                          <a:r>
                            <a:rPr lang="pl-PL" baseline="0" dirty="0"/>
                            <a:t> dodatnie w przedziale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pl-PL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l-PL" smtClean="0">
                                      <a:latin typeface="Cambria Math" panose="02040503050406030204" pitchFamily="18" charset="0"/>
                                    </a:rPr>
                                    <m:t>0,1</m:t>
                                  </m:r>
                                </m:e>
                              </m:d>
                              <m:r>
                                <a:rPr lang="pl-PL" baseline="0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oMath>
                          </a14:m>
                          <a:r>
                            <a:rPr lang="pl-PL" dirty="0"/>
                            <a:t> wartości ujemne w przedziale</a:t>
                          </a:r>
                          <a:r>
                            <a:rPr lang="pl-PL" baseline="0" dirty="0"/>
                            <a:t>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pl-PL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l-PL" baseline="0" smtClean="0">
                                      <a:latin typeface="Cambria Math" panose="02040503050406030204" pitchFamily="18" charset="0"/>
                                    </a:rPr>
                                    <m:t>1,+∞</m:t>
                                  </m:r>
                                </m:e>
                              </m:d>
                            </m:oMath>
                          </a14:m>
                          <a:br>
                            <a:rPr lang="pl-PL" dirty="0"/>
                          </a:br>
                          <a:r>
                            <a:rPr lang="pl-PL" dirty="0"/>
                            <a:t>(</a:t>
                          </a:r>
                          <a:r>
                            <a:rPr lang="pl-PL" dirty="0" err="1"/>
                            <a:t>positive</a:t>
                          </a:r>
                          <a:r>
                            <a:rPr lang="pl-PL" baseline="0" dirty="0"/>
                            <a:t> and </a:t>
                          </a:r>
                          <a:r>
                            <a:rPr lang="pl-PL" baseline="0" dirty="0" err="1"/>
                            <a:t>negative</a:t>
                          </a:r>
                          <a:r>
                            <a:rPr lang="pl-PL" baseline="0" dirty="0"/>
                            <a:t> </a:t>
                          </a:r>
                          <a:r>
                            <a:rPr lang="pl-PL" baseline="0" dirty="0" err="1"/>
                            <a:t>values</a:t>
                          </a:r>
                          <a:r>
                            <a:rPr lang="pl-PL" baseline="0" dirty="0"/>
                            <a:t> of </a:t>
                          </a:r>
                          <a:r>
                            <a:rPr lang="pl-PL" baseline="0" dirty="0" err="1"/>
                            <a:t>function</a:t>
                          </a:r>
                          <a:r>
                            <a:rPr lang="pl-PL" baseline="0" dirty="0"/>
                            <a:t>)</a:t>
                          </a:r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l-PL" dirty="0"/>
                            <a:t>Funkcja przyjmuje wartości</a:t>
                          </a:r>
                          <a:r>
                            <a:rPr lang="pl-PL" baseline="0" dirty="0"/>
                            <a:t> dodatnie w przedziale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pl-PL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l-PL" smtClean="0">
                                      <a:latin typeface="Cambria Math" panose="02040503050406030204" pitchFamily="18" charset="0"/>
                                    </a:rPr>
                                    <m:t>1,+∞</m:t>
                                  </m:r>
                                </m:e>
                              </m:d>
                              <m:r>
                                <a:rPr lang="pl-PL" baseline="0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oMath>
                          </a14:m>
                          <a:r>
                            <a:rPr lang="pl-PL" dirty="0"/>
                            <a:t> wartości ujemne w przedziale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pl-PL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l-PL" baseline="0" smtClean="0">
                                      <a:latin typeface="Cambria Math" panose="02040503050406030204" pitchFamily="18" charset="0"/>
                                    </a:rPr>
                                    <m:t>0,1</m:t>
                                  </m:r>
                                </m:e>
                              </m:d>
                            </m:oMath>
                          </a14:m>
                          <a:endParaRPr lang="pl-PL" dirty="0"/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l-PL" dirty="0"/>
                            <a:t>(</a:t>
                          </a:r>
                          <a:r>
                            <a:rPr lang="pl-PL" dirty="0" err="1"/>
                            <a:t>positive</a:t>
                          </a:r>
                          <a:r>
                            <a:rPr lang="pl-PL" baseline="0" dirty="0"/>
                            <a:t> and </a:t>
                          </a:r>
                          <a:r>
                            <a:rPr lang="pl-PL" baseline="0" dirty="0" err="1"/>
                            <a:t>negative</a:t>
                          </a:r>
                          <a:r>
                            <a:rPr lang="pl-PL" baseline="0" dirty="0"/>
                            <a:t> </a:t>
                          </a:r>
                          <a:r>
                            <a:rPr lang="pl-PL" baseline="0" dirty="0" err="1"/>
                            <a:t>values</a:t>
                          </a:r>
                          <a:r>
                            <a:rPr lang="pl-PL" baseline="0" dirty="0"/>
                            <a:t> of </a:t>
                          </a:r>
                          <a:r>
                            <a:rPr lang="pl-PL" baseline="0" dirty="0" err="1"/>
                            <a:t>function</a:t>
                          </a:r>
                          <a:r>
                            <a:rPr lang="pl-PL" baseline="0" dirty="0"/>
                            <a:t>)</a:t>
                          </a:r>
                          <a:endParaRPr lang="pl-P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e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85775022"/>
                  </p:ext>
                </p:extLst>
              </p:nvPr>
            </p:nvGraphicFramePr>
            <p:xfrm>
              <a:off x="940280" y="155275"/>
              <a:ext cx="9901208" cy="6158938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4950604"/>
                    <a:gridCol w="4950604"/>
                  </a:tblGrid>
                  <a:tr h="453103"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23" t="-1351" r="-100123" b="-12878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246" t="-1351" r="-246" b="-1287838"/>
                          </a:stretch>
                        </a:blipFill>
                      </a:tcPr>
                    </a:tc>
                  </a:tr>
                  <a:tr h="2436746">
                    <a:tc>
                      <a:txBody>
                        <a:bodyPr/>
                        <a:lstStyle/>
                        <a:p>
                          <a:pPr algn="ctr"/>
                          <a:endParaRPr lang="pl-PL" dirty="0" smtClean="0"/>
                        </a:p>
                        <a:p>
                          <a:pPr algn="ctr"/>
                          <a:endParaRPr lang="pl-PL" dirty="0" smtClean="0"/>
                        </a:p>
                        <a:p>
                          <a:pPr algn="ctr"/>
                          <a:endParaRPr lang="pl-PL" dirty="0" smtClean="0"/>
                        </a:p>
                        <a:p>
                          <a:pPr algn="ctr"/>
                          <a:endParaRPr lang="pl-PL" dirty="0" smtClean="0"/>
                        </a:p>
                        <a:p>
                          <a:pPr algn="ctr"/>
                          <a:endParaRPr lang="pl-PL" dirty="0" smtClean="0"/>
                        </a:p>
                        <a:p>
                          <a:pPr algn="ctr"/>
                          <a:endParaRPr lang="pl-PL" dirty="0" smtClean="0"/>
                        </a:p>
                        <a:p>
                          <a:pPr algn="ctr"/>
                          <a:endParaRPr lang="pl-PL" dirty="0" smtClean="0"/>
                        </a:p>
                        <a:p>
                          <a:pPr algn="ctr"/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pl-PL" dirty="0"/>
                        </a:p>
                      </a:txBody>
                      <a:tcPr/>
                    </a:tc>
                  </a:tr>
                  <a:tr h="4531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l-PL" dirty="0" smtClean="0"/>
                            <a:t>Funkcja</a:t>
                          </a:r>
                          <a:r>
                            <a:rPr lang="pl-PL" baseline="0" dirty="0" smtClean="0"/>
                            <a:t> </a:t>
                          </a:r>
                          <a:r>
                            <a:rPr lang="pl-PL" baseline="0" dirty="0" smtClean="0"/>
                            <a:t>malejąca (</a:t>
                          </a:r>
                          <a:r>
                            <a:rPr lang="pl-PL" baseline="0" dirty="0" err="1" smtClean="0"/>
                            <a:t>decreasing</a:t>
                          </a:r>
                          <a:r>
                            <a:rPr lang="pl-PL" baseline="0" dirty="0" smtClean="0"/>
                            <a:t>)</a:t>
                          </a:r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l-PL" dirty="0" smtClean="0"/>
                            <a:t>Funkcja </a:t>
                          </a:r>
                          <a:r>
                            <a:rPr lang="pl-PL" dirty="0" smtClean="0"/>
                            <a:t>rosnąca</a:t>
                          </a:r>
                          <a:r>
                            <a:rPr lang="pl-PL" baseline="0" dirty="0" smtClean="0"/>
                            <a:t> (</a:t>
                          </a:r>
                          <a:r>
                            <a:rPr lang="pl-PL" baseline="0" dirty="0" err="1" smtClean="0"/>
                            <a:t>increasing</a:t>
                          </a:r>
                          <a:r>
                            <a:rPr lang="pl-PL" baseline="0" dirty="0" smtClean="0"/>
                            <a:t>)</a:t>
                          </a:r>
                          <a:endParaRPr lang="pl-PL" dirty="0"/>
                        </a:p>
                      </a:txBody>
                      <a:tcPr/>
                    </a:tc>
                  </a:tr>
                  <a:tr h="453103"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23" t="-743243" r="-100123" b="-5459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246" t="-743243" r="-246" b="-545946"/>
                          </a:stretch>
                        </a:blipFill>
                      </a:tcPr>
                    </a:tc>
                  </a:tr>
                  <a:tr h="453103"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23" t="-832000" r="-100123" b="-438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246" t="-832000" r="-246" b="-438667"/>
                          </a:stretch>
                        </a:blipFill>
                      </a:tcPr>
                    </a:tc>
                  </a:tr>
                  <a:tr h="542277"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23" t="-785393" r="-100123" b="-2696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246" t="-785393" r="-246" b="-269663"/>
                          </a:stretch>
                        </a:blipFill>
                      </a:tcPr>
                    </a:tc>
                  </a:tr>
                  <a:tr h="4531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l-PL" dirty="0" smtClean="0"/>
                            <a:t>Miejsce zerowe =</a:t>
                          </a:r>
                          <a:r>
                            <a:rPr lang="pl-PL" baseline="0" dirty="0" smtClean="0"/>
                            <a:t> 1 (</a:t>
                          </a:r>
                          <a:r>
                            <a:rPr lang="pl-PL" baseline="0" dirty="0" err="1" smtClean="0"/>
                            <a:t>root</a:t>
                          </a:r>
                          <a:r>
                            <a:rPr lang="pl-PL" baseline="0" dirty="0" smtClean="0"/>
                            <a:t>)</a:t>
                          </a:r>
                          <a:endParaRPr lang="pl-P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l-PL" dirty="0" smtClean="0"/>
                            <a:t>Miejsce zerowe =</a:t>
                          </a:r>
                          <a:r>
                            <a:rPr lang="pl-PL" baseline="0" dirty="0" smtClean="0"/>
                            <a:t> 1 (</a:t>
                          </a:r>
                          <a:r>
                            <a:rPr lang="pl-PL" baseline="0" dirty="0" err="1" smtClean="0"/>
                            <a:t>root</a:t>
                          </a:r>
                          <a:r>
                            <a:rPr lang="pl-PL" baseline="0" dirty="0" smtClean="0"/>
                            <a:t>)</a:t>
                          </a:r>
                          <a:endParaRPr lang="pl-PL" dirty="0" smtClean="0"/>
                        </a:p>
                      </a:txBody>
                      <a:tcPr/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23" t="-574667" r="-100123" b="-1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246" t="-574667" r="-246" b="-1066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5" name="Obraz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845390"/>
            <a:ext cx="2216988" cy="1949569"/>
          </a:xfrm>
          <a:prstGeom prst="rect">
            <a:avLst/>
          </a:prstGeom>
        </p:spPr>
      </p:pic>
      <p:pic>
        <p:nvPicPr>
          <p:cNvPr id="6" name="Obraz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385" y="845390"/>
            <a:ext cx="2294627" cy="1880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900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Zadanie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pl-PL" sz="2800" dirty="0"/>
                  <a:t>Narysuj wykres funkcji </a:t>
                </a:r>
                <a14:m>
                  <m:oMath xmlns:m="http://schemas.openxmlformats.org/officeDocument/2006/math">
                    <m:r>
                      <a:rPr lang="pl-PL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pl-PL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pl-PL" sz="28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pl-PL" sz="2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pl-PL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l-PL" sz="28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pl-PL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pl-PL" sz="28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endParaRPr lang="pl-PL" sz="2800" dirty="0"/>
              </a:p>
              <a:p>
                <a:r>
                  <a:rPr lang="pl-PL" sz="2800" dirty="0"/>
                  <a:t>następnie odbij go symetrycznie względem prostej </a:t>
                </a:r>
                <a14:m>
                  <m:oMath xmlns:m="http://schemas.openxmlformats.org/officeDocument/2006/math">
                    <m:r>
                      <a:rPr lang="pl-PL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pl-PL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l-PL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pl-PL" sz="28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pl-PL" sz="2800" dirty="0"/>
              </a:p>
              <a:p>
                <a:endParaRPr lang="pl-PL" sz="2800" dirty="0"/>
              </a:p>
              <a:p>
                <a:r>
                  <a:rPr lang="pl-PL" sz="2800" dirty="0"/>
                  <a:t>Jaki wykres funkcji otrzymałeś?</a:t>
                </a:r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2" t="-2576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457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/>
              <a:t>Exercise</a:t>
            </a:r>
            <a:r>
              <a:rPr lang="pl-PL" b="1" dirty="0"/>
              <a:t> 2: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l-PL" sz="2800" dirty="0"/>
                  <a:t>Solve the </a:t>
                </a:r>
                <a:r>
                  <a:rPr lang="pl-PL" sz="2800" dirty="0" err="1"/>
                  <a:t>inequality</a:t>
                </a:r>
                <a:r>
                  <a:rPr lang="pl-PL" sz="2800" dirty="0"/>
                  <a:t> </a:t>
                </a:r>
                <a:r>
                  <a:rPr lang="pl-PL" sz="2800" dirty="0" err="1"/>
                  <a:t>graphically</a:t>
                </a:r>
                <a:r>
                  <a:rPr lang="pl-PL" sz="2800" dirty="0"/>
                  <a:t>:</a:t>
                </a:r>
                <a:br>
                  <a:rPr lang="pl-PL" sz="2800" dirty="0"/>
                </a:br>
                <a:r>
                  <a:rPr lang="pl-PL" sz="2800" dirty="0"/>
                  <a:t>(Rozwiąż nierówność graficznie)</a:t>
                </a:r>
              </a:p>
              <a:p>
                <a:pPr marL="0" indent="0">
                  <a:buNone/>
                </a:pPr>
                <a:endParaRPr lang="pl-PL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l-PL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pl-PL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l-PL" sz="280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pl-PL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pl-PL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&gt;2</m:t>
                      </m:r>
                    </m:oMath>
                  </m:oMathPara>
                </a14:m>
                <a:endParaRPr lang="pl-PL" sz="2800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121" t="-2576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539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/>
              <a:t>Exercise</a:t>
            </a:r>
            <a:r>
              <a:rPr lang="pl-PL" b="1" dirty="0"/>
              <a:t> 3: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10058400" cy="172957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pl-PL" sz="2400" dirty="0"/>
                  <a:t>Solve the </a:t>
                </a:r>
                <a:r>
                  <a:rPr lang="pl-PL" sz="2400" dirty="0" err="1"/>
                  <a:t>inequality</a:t>
                </a:r>
                <a:r>
                  <a:rPr lang="pl-PL" sz="2400" dirty="0"/>
                  <a:t> </a:t>
                </a:r>
                <a:r>
                  <a:rPr lang="pl-PL" sz="2400" dirty="0" err="1"/>
                  <a:t>graphically</a:t>
                </a:r>
                <a:r>
                  <a:rPr lang="pl-PL" sz="2400" dirty="0"/>
                  <a:t>:</a:t>
                </a:r>
                <a:br>
                  <a:rPr lang="pl-PL" sz="2400" dirty="0"/>
                </a:br>
                <a:r>
                  <a:rPr lang="pl-PL" sz="2400" dirty="0"/>
                  <a:t>(Rozwiąż nierówność graficznie)</a:t>
                </a:r>
              </a:p>
              <a:p>
                <a:pPr marL="0" indent="0">
                  <a:buNone/>
                </a:pPr>
                <a:endParaRPr lang="pl-PL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l-PL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pl-PL" sz="240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pl-PL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pl-PL" sz="240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f>
                                    <m:fPr>
                                      <m:ctrlPr>
                                        <a:rPr lang="pl-PL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l-PL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pl-PL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b>
                              </m:sSub>
                            </m:fName>
                            <m:e>
                              <m:r>
                                <a:rPr lang="pl-PL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pl-PL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pl-PL" sz="2400" dirty="0"/>
              </a:p>
              <a:p>
                <a:pPr marL="0" indent="0">
                  <a:buNone/>
                </a:pPr>
                <a:endParaRPr lang="pl-PL" sz="2400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10058400" cy="1729570"/>
              </a:xfrm>
              <a:blipFill rotWithShape="0">
                <a:blip r:embed="rId2"/>
                <a:stretch>
                  <a:fillRect l="-1818" t="-669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ole tekstowe 3"/>
              <p:cNvSpPr txBox="1"/>
              <p:nvPr/>
            </p:nvSpPr>
            <p:spPr>
              <a:xfrm>
                <a:off x="1024128" y="3785616"/>
                <a:ext cx="10442448" cy="15895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l-PL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pl-PL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l-PL" sz="24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pl-PL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l-PL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pl-PL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pl-PL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pl-PL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≤1   ∧   </m:t>
                      </m:r>
                      <m:func>
                        <m:funcPr>
                          <m:ctrlPr>
                            <a:rPr lang="pl-PL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pl-PL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l-PL" sz="24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pl-PL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l-PL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pl-PL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pl-PL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l-P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≥−1</m:t>
                          </m:r>
                        </m:e>
                      </m:func>
                    </m:oMath>
                  </m:oMathPara>
                </a14:m>
                <a:endParaRPr lang="pl-PL" sz="2400" dirty="0"/>
              </a:p>
              <a:p>
                <a:endParaRPr lang="pl-PL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i="1"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pl-PL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unc>
                        <m:funcPr>
                          <m:ctrlPr>
                            <a:rPr lang="pl-PL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pl-PL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l-PL" sz="24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pl-PL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l-PL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pl-PL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pl-PL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pl-PL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≤1</m:t>
                      </m:r>
                    </m:oMath>
                  </m:oMathPara>
                </a14:m>
                <a:endParaRPr lang="pl-PL" sz="2400" dirty="0"/>
              </a:p>
            </p:txBody>
          </p:sp>
        </mc:Choice>
        <mc:Fallback xmlns="">
          <p:sp>
            <p:nvSpPr>
              <p:cNvPr id="4" name="pole tekstow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128" y="3785616"/>
                <a:ext cx="10442448" cy="158953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338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69189" y="1227767"/>
            <a:ext cx="10515600" cy="1325563"/>
          </a:xfrm>
        </p:spPr>
        <p:txBody>
          <a:bodyPr/>
          <a:lstStyle/>
          <a:p>
            <a:pPr algn="ctr"/>
            <a:r>
              <a:rPr lang="pl-PL" b="1" dirty="0"/>
              <a:t>Dziękuję za uwagę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2808" y="2786331"/>
            <a:ext cx="10240992" cy="3390631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r">
              <a:buNone/>
            </a:pPr>
            <a:r>
              <a:rPr lang="pl-PL" dirty="0"/>
              <a:t>Magdalena Hawryluk</a:t>
            </a:r>
          </a:p>
        </p:txBody>
      </p:sp>
    </p:spTree>
    <p:extLst>
      <p:ext uri="{BB962C8B-B14F-4D97-AF65-F5344CB8AC3E}">
        <p14:creationId xmlns:p14="http://schemas.microsoft.com/office/powerpoint/2010/main" val="3910116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Definicja logarytmu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pl-PL" dirty="0"/>
                  <a:t>Logarytmem z liczby dodatniej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pl-PL" dirty="0"/>
                  <a:t> przy podstawie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pl-PL" dirty="0"/>
                  <a:t> (gdzie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pl-PL" dirty="0"/>
                  <a:t> jest liczbą dodatnią różną od 1) nazywamy wykładnik potęgi, do której należy podnieść podstawę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pl-PL" dirty="0"/>
                  <a:t>, aby otrzymać liczbę logarytmowaną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pl-PL" dirty="0"/>
                  <a:t>. </a:t>
                </a:r>
              </a:p>
              <a:p>
                <a:pPr marL="0" indent="0">
                  <a:buNone/>
                </a:pPr>
                <a:endParaRPr lang="pl-PL" dirty="0"/>
              </a:p>
              <a:p>
                <a:pPr marL="0" indent="0">
                  <a:buNone/>
                </a:pPr>
                <a:endParaRPr lang="pl-PL" dirty="0"/>
              </a:p>
              <a:p>
                <a:pPr marL="0" indent="0">
                  <a:buNone/>
                </a:pPr>
                <a:endParaRPr lang="pl-PL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15" t="-166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e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40741408"/>
                  </p:ext>
                </p:extLst>
              </p:nvPr>
            </p:nvGraphicFramePr>
            <p:xfrm>
              <a:off x="2991449" y="4270074"/>
              <a:ext cx="6209102" cy="975360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620910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93165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pl-PL" sz="4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pl-PL" sz="4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pl-PL" sz="4000"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pl-PL" sz="400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pl-PL" sz="400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func>
                                <m:r>
                                  <a:rPr lang="pl-PL" sz="400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pl-PL" sz="400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pl-PL" sz="4000">
                                    <a:latin typeface="Cambria Math" panose="02040503050406030204" pitchFamily="18" charset="0"/>
                                  </a:rPr>
                                  <m:t>⟺</m:t>
                                </m:r>
                                <m:sSup>
                                  <m:sSupPr>
                                    <m:ctrlPr>
                                      <a:rPr lang="pl-PL" sz="4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l-PL" sz="400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pl-PL" sz="400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sup>
                                </m:sSup>
                                <m:r>
                                  <a:rPr lang="pl-PL" sz="400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pl-PL" sz="400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pl-PL" sz="4000" dirty="0"/>
                        </a:p>
                        <a:p>
                          <a:pPr algn="ctr"/>
                          <a:endParaRPr lang="pl-PL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e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40741408"/>
                  </p:ext>
                </p:extLst>
              </p:nvPr>
            </p:nvGraphicFramePr>
            <p:xfrm>
              <a:off x="2991449" y="4270074"/>
              <a:ext cx="6209102" cy="1041591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6209102"/>
                  </a:tblGrid>
                  <a:tr h="1041591"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98" t="-581" r="-196" b="-116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44345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Definicja logarytmu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1874520" cy="402336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pl-PL" u="sng" dirty="0"/>
                  <a:t>Oblicz:</a:t>
                </a:r>
              </a:p>
              <a:p>
                <a:pPr marL="0" indent="0">
                  <a:buNone/>
                </a:pPr>
                <a:endParaRPr lang="pl-PL" dirty="0"/>
              </a:p>
              <a:p>
                <a:pPr marL="0" indent="0">
                  <a:buNone/>
                </a:pPr>
                <a:r>
                  <a:rPr lang="pl-PL" dirty="0"/>
                  <a:t>a)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l-PL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pl-PL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l-PL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pl-PL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pl-PL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81</m:t>
                        </m:r>
                      </m:e>
                    </m:func>
                  </m:oMath>
                </a14:m>
                <a:r>
                  <a:rPr lang="pl-PL" dirty="0"/>
                  <a:t>     </a:t>
                </a:r>
              </a:p>
              <a:p>
                <a:pPr marL="0" indent="0">
                  <a:buNone/>
                </a:pPr>
                <a:r>
                  <a:rPr lang="pl-PL" dirty="0"/>
                  <a:t>b)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l-PL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pl-PL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l-PL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pl-PL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sub>
                        </m:sSub>
                      </m:fName>
                      <m:e>
                        <m:r>
                          <a:rPr lang="pl-PL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ad>
                          <m:radPr>
                            <m:degHide m:val="on"/>
                            <m:ctrlPr>
                              <a:rPr lang="pl-PL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l-PL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rad>
                      </m:e>
                    </m:func>
                  </m:oMath>
                </a14:m>
                <a:endParaRPr lang="pl-PL" dirty="0"/>
              </a:p>
              <a:p>
                <a:pPr marL="0" indent="0">
                  <a:buNone/>
                </a:pPr>
                <a:r>
                  <a:rPr lang="pl-PL" dirty="0"/>
                  <a:t>c)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l-PL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pl-PL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l-PL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pl-PL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pl-PL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l-PL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pl-PL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27</m:t>
                            </m:r>
                          </m:den>
                        </m:f>
                      </m:e>
                    </m:func>
                  </m:oMath>
                </a14:m>
                <a:endParaRPr lang="pl-PL" dirty="0"/>
              </a:p>
              <a:p>
                <a:pPr marL="0" indent="0">
                  <a:buNone/>
                </a:pPr>
                <a:endParaRPr lang="pl-PL" dirty="0"/>
              </a:p>
              <a:p>
                <a:pPr marL="0" indent="0">
                  <a:buNone/>
                </a:pPr>
                <a:endParaRPr lang="pl-PL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1874520" cy="4023360"/>
              </a:xfrm>
              <a:blipFill rotWithShape="0">
                <a:blip r:embed="rId2"/>
                <a:stretch>
                  <a:fillRect l="-8117" t="-166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Obraz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0920" y="3737937"/>
            <a:ext cx="2396532" cy="163426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pole tekstowe 3"/>
              <p:cNvSpPr txBox="1"/>
              <p:nvPr/>
            </p:nvSpPr>
            <p:spPr>
              <a:xfrm>
                <a:off x="2258568" y="2788920"/>
                <a:ext cx="576848" cy="14065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dirty="0"/>
                  <a:t>= 4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1" dirty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pl-PL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pl-PL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4" name="pole tekstow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8568" y="2788920"/>
                <a:ext cx="576848" cy="1406539"/>
              </a:xfrm>
              <a:prstGeom prst="rect">
                <a:avLst/>
              </a:prstGeom>
              <a:blipFill rotWithShape="0">
                <a:blip r:embed="rId4"/>
                <a:stretch>
                  <a:fillRect l="-9574" t="-2609" r="-1595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927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Własności logarytmów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pl-PL" u="sng" dirty="0"/>
                  <a:t>Twierdzenie o logarytmie iloczynu:</a:t>
                </a:r>
              </a:p>
              <a:p>
                <a:pPr marL="0" indent="0">
                  <a:buNone/>
                </a:pPr>
                <a:endParaRPr lang="pl-PL" dirty="0"/>
              </a:p>
              <a:p>
                <a:pPr marL="0" indent="0">
                  <a:buNone/>
                </a:pPr>
                <a:r>
                  <a:rPr lang="pl-PL" dirty="0"/>
                  <a:t>Jeżeli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pl-PL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pl-PL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pl-PL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pl-PL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pl-PL" dirty="0"/>
                  <a:t> są liczbami dodatnimi oraz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pl-PL" i="1">
                        <a:latin typeface="Cambria Math" panose="02040503050406030204" pitchFamily="18" charset="0"/>
                      </a:rPr>
                      <m:t>≠1</m:t>
                    </m:r>
                  </m:oMath>
                </a14:m>
                <a:r>
                  <a:rPr lang="pl-PL" dirty="0"/>
                  <a:t>, to:</a:t>
                </a:r>
              </a:p>
              <a:p>
                <a:pPr marL="0" indent="0">
                  <a:buNone/>
                </a:pPr>
                <a:endParaRPr lang="pl-PL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15" t="-166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e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51273631"/>
                  </p:ext>
                </p:extLst>
              </p:nvPr>
            </p:nvGraphicFramePr>
            <p:xfrm>
              <a:off x="838200" y="4273750"/>
              <a:ext cx="7528943" cy="975360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752894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82446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pl-PL" sz="40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pl-PL" sz="40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pl-PL" sz="40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pl-PL" sz="40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sub>
                                    </m:sSub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pl-PL" sz="40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pl-PL" sz="40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pl-PL" sz="40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∙</m:t>
                                        </m:r>
                                        <m:r>
                                          <a:rPr lang="pl-PL" sz="40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</m:d>
                                  </m:e>
                                </m:func>
                                <m:r>
                                  <a:rPr lang="pl-PL" sz="40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unc>
                                  <m:funcPr>
                                    <m:ctrlPr>
                                      <a:rPr lang="pl-PL" sz="40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pl-PL" sz="40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pl-PL" sz="40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pl-PL" sz="40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pl-PL" sz="40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func>
                                <m:r>
                                  <a:rPr lang="pl-PL" sz="40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unc>
                                  <m:funcPr>
                                    <m:ctrlPr>
                                      <a:rPr lang="pl-PL" sz="40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pl-PL" sz="40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pl-PL" sz="40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pl-PL" sz="40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pl-PL" sz="40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pl-PL" sz="1800" kern="1200" dirty="0">
                            <a:effectLst/>
                          </a:endParaRPr>
                        </a:p>
                        <a:p>
                          <a:endParaRPr lang="pl-P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e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51273631"/>
                  </p:ext>
                </p:extLst>
              </p:nvPr>
            </p:nvGraphicFramePr>
            <p:xfrm>
              <a:off x="838200" y="4273750"/>
              <a:ext cx="7528943" cy="1041591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7528943"/>
                  </a:tblGrid>
                  <a:tr h="1041591"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81" t="-585" r="-162" b="-1754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4351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Własności logarytmów 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707851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pl-PL" u="sng" dirty="0"/>
                  <a:t>Twierdzenie o logarytmie ilorazu:</a:t>
                </a:r>
              </a:p>
              <a:p>
                <a:pPr marL="0" indent="0">
                  <a:buNone/>
                </a:pPr>
                <a:endParaRPr lang="pl-PL" dirty="0"/>
              </a:p>
              <a:p>
                <a:pPr marL="0" indent="0">
                  <a:buNone/>
                </a:pPr>
                <a:r>
                  <a:rPr lang="pl-PL" dirty="0"/>
                  <a:t>Jeżeli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pl-PL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pl-PL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pl-PL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pl-PL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pl-PL" dirty="0"/>
                  <a:t> są liczbami dodatnimi oraz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pl-PL" i="1">
                        <a:latin typeface="Cambria Math" panose="02040503050406030204" pitchFamily="18" charset="0"/>
                      </a:rPr>
                      <m:t>≠1</m:t>
                    </m:r>
                  </m:oMath>
                </a14:m>
                <a:r>
                  <a:rPr lang="pl-PL" dirty="0"/>
                  <a:t>, to:</a:t>
                </a:r>
              </a:p>
              <a:p>
                <a:pPr marL="0" indent="0">
                  <a:buNone/>
                </a:pPr>
                <a:endParaRPr lang="pl-PL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707851"/>
                <a:ext cx="10515600" cy="4351338"/>
              </a:xfrm>
              <a:blipFill rotWithShape="0">
                <a:blip r:embed="rId2"/>
                <a:stretch>
                  <a:fillRect l="-1507" t="-140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e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78756473"/>
                  </p:ext>
                </p:extLst>
              </p:nvPr>
            </p:nvGraphicFramePr>
            <p:xfrm>
              <a:off x="838200" y="3761117"/>
              <a:ext cx="5950309" cy="1399159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595030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137695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pl-PL" sz="36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pl-PL" sz="36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pl-PL" sz="3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pl-PL" sz="3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sub>
                                    </m:sSub>
                                  </m:fName>
                                  <m:e>
                                    <m:f>
                                      <m:fPr>
                                        <m:ctrlPr>
                                          <a:rPr lang="pl-PL" sz="36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pl-PL" sz="3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num>
                                      <m:den>
                                        <m:r>
                                          <a:rPr lang="pl-PL" sz="3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den>
                                    </m:f>
                                  </m:e>
                                </m:func>
                                <m:r>
                                  <a:rPr lang="pl-PL" sz="36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unc>
                                  <m:funcPr>
                                    <m:ctrlPr>
                                      <a:rPr lang="pl-PL" sz="36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pl-PL" sz="36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pl-PL" sz="3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pl-PL" sz="3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pl-PL" sz="3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func>
                                <m:r>
                                  <a:rPr lang="pl-PL" sz="36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pl-PL" sz="36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pl-PL" sz="36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pl-PL" sz="3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pl-PL" sz="3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pl-PL" sz="3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pl-PL" sz="1800" kern="1200" dirty="0">
                            <a:effectLst/>
                          </a:endParaRPr>
                        </a:p>
                        <a:p>
                          <a:endParaRPr lang="pl-P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e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78756473"/>
                  </p:ext>
                </p:extLst>
              </p:nvPr>
            </p:nvGraphicFramePr>
            <p:xfrm>
              <a:off x="838200" y="3761117"/>
              <a:ext cx="5950309" cy="1399159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5950309"/>
                  </a:tblGrid>
                  <a:tr h="1399159"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2" t="-433" r="-205" b="-86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8183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Własności logarytmów 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pl-PL" u="sng" dirty="0"/>
                  <a:t>Twierdzenie o logarytmie potęgi:</a:t>
                </a:r>
              </a:p>
              <a:p>
                <a:pPr marL="0" indent="0">
                  <a:buNone/>
                </a:pPr>
                <a:endParaRPr lang="pl-PL" dirty="0"/>
              </a:p>
              <a:p>
                <a:pPr marL="0" indent="0">
                  <a:buNone/>
                </a:pPr>
                <a:r>
                  <a:rPr lang="pl-PL" dirty="0"/>
                  <a:t>Jeżeli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pl-PL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l-PL">
                        <a:latin typeface="Cambria Math" panose="02040503050406030204" pitchFamily="18" charset="0"/>
                      </a:rPr>
                      <m:t>i</m:t>
                    </m:r>
                    <m:r>
                      <a:rPr lang="pl-PL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pl-PL" dirty="0"/>
                  <a:t> są liczbami dodatnimi oraz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pl-PL" i="1">
                        <a:latin typeface="Cambria Math" panose="02040503050406030204" pitchFamily="18" charset="0"/>
                      </a:rPr>
                      <m:t>≠1</m:t>
                    </m:r>
                  </m:oMath>
                </a14:m>
                <a:r>
                  <a:rPr lang="pl-PL" dirty="0"/>
                  <a:t>, to dla dowolnego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pl-PL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pl-PL" b="1" i="1">
                        <a:latin typeface="Cambria Math" panose="02040503050406030204" pitchFamily="18" charset="0"/>
                      </a:rPr>
                      <m:t>𝐑</m:t>
                    </m:r>
                    <m:r>
                      <a:rPr lang="pl-PL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pl-PL" dirty="0"/>
              </a:p>
              <a:p>
                <a:pPr marL="0" indent="0">
                  <a:buNone/>
                </a:pPr>
                <a:endParaRPr lang="pl-PL" dirty="0"/>
              </a:p>
              <a:p>
                <a:pPr marL="0" indent="0">
                  <a:buNone/>
                </a:pPr>
                <a:endParaRPr lang="pl-PL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15" t="-166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e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62732180"/>
                  </p:ext>
                </p:extLst>
              </p:nvPr>
            </p:nvGraphicFramePr>
            <p:xfrm>
              <a:off x="1097280" y="3971826"/>
              <a:ext cx="6502400" cy="975360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65024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83308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pl-PL" sz="40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pl-PL" sz="40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pl-PL" sz="40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pl-PL" sz="40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sub>
                                    </m:sSub>
                                  </m:fName>
                                  <m:e>
                                    <m:sSup>
                                      <m:sSupPr>
                                        <m:ctrlPr>
                                          <a:rPr lang="pl-PL" sz="40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pl-PL" sz="40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pl-PL" sz="40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sup>
                                    </m:sSup>
                                  </m:e>
                                </m:func>
                                <m:r>
                                  <a:rPr lang="pl-PL" sz="40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pl-PL" sz="40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pl-PL" sz="40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func>
                                  <m:funcPr>
                                    <m:ctrlPr>
                                      <a:rPr lang="pl-PL" sz="40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pl-PL" sz="40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pl-PL" sz="40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pl-PL" sz="40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pl-PL" sz="40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pl-PL" sz="1800" kern="1200" dirty="0">
                            <a:effectLst/>
                          </a:endParaRPr>
                        </a:p>
                        <a:p>
                          <a:endParaRPr lang="pl-P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e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62732180"/>
                  </p:ext>
                </p:extLst>
              </p:nvPr>
            </p:nvGraphicFramePr>
            <p:xfrm>
              <a:off x="1097280" y="3971826"/>
              <a:ext cx="6502400" cy="1041591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6502400"/>
                  </a:tblGrid>
                  <a:tr h="1041591"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87" t="-581" r="-187" b="-116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50882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Własności logarytmów 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pl-PL" u="sng" dirty="0"/>
                  <a:t>Twierdzenie o zamianie podstawy logarytmu:</a:t>
                </a:r>
              </a:p>
              <a:p>
                <a:pPr marL="0" indent="0">
                  <a:buNone/>
                </a:pPr>
                <a:endParaRPr lang="pl-PL" dirty="0"/>
              </a:p>
              <a:p>
                <a:pPr marL="0" indent="0">
                  <a:buNone/>
                </a:pPr>
                <a:r>
                  <a:rPr lang="pl-PL" dirty="0"/>
                  <a:t>Jeżeli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pl-PL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pl-PL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pl-PL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l-PL">
                        <a:latin typeface="Cambria Math" panose="02040503050406030204" pitchFamily="18" charset="0"/>
                      </a:rPr>
                      <m:t>i</m:t>
                    </m:r>
                    <m:r>
                      <a:rPr lang="pl-PL"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pl-PL" dirty="0"/>
                  <a:t> są liczbami dodatnimi oraz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pl-PL" i="1">
                        <a:latin typeface="Cambria Math" panose="02040503050406030204" pitchFamily="18" charset="0"/>
                      </a:rPr>
                      <m:t>≠1</m:t>
                    </m:r>
                  </m:oMath>
                </a14:m>
                <a:r>
                  <a:rPr lang="pl-PL" dirty="0"/>
                  <a:t> i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pl-PL" i="1">
                        <a:latin typeface="Cambria Math" panose="02040503050406030204" pitchFamily="18" charset="0"/>
                      </a:rPr>
                      <m:t>≠1</m:t>
                    </m:r>
                  </m:oMath>
                </a14:m>
                <a:r>
                  <a:rPr lang="pl-PL" dirty="0"/>
                  <a:t> , to</a:t>
                </a:r>
                <a14:m>
                  <m:oMath xmlns:m="http://schemas.openxmlformats.org/officeDocument/2006/math">
                    <m:r>
                      <a:rPr lang="pl-PL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pl-PL" dirty="0"/>
              </a:p>
              <a:p>
                <a:pPr marL="0" indent="0">
                  <a:buNone/>
                </a:pPr>
                <a:endParaRPr lang="pl-PL" dirty="0"/>
              </a:p>
              <a:p>
                <a:pPr marL="0" indent="0">
                  <a:buNone/>
                </a:pPr>
                <a:endParaRPr lang="pl-PL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15" t="-166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e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97081093"/>
                  </p:ext>
                </p:extLst>
              </p:nvPr>
            </p:nvGraphicFramePr>
            <p:xfrm>
              <a:off x="1097280" y="3687153"/>
              <a:ext cx="4259531" cy="1503807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425953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144556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pl-PL" sz="36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pl-PL" sz="36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pl-PL" sz="3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pl-PL" sz="3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pl-PL" sz="3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func>
                                <m:r>
                                  <a:rPr lang="pl-PL" sz="36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pl-PL" sz="36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func>
                                      <m:funcPr>
                                        <m:ctrlPr>
                                          <a:rPr lang="pl-PL" sz="36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sSub>
                                          <m:sSubPr>
                                            <m:ctrlPr>
                                              <a:rPr lang="pl-PL" sz="3600" i="1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pl-PL" sz="36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log</m:t>
                                            </m:r>
                                          </m:e>
                                          <m:sub>
                                            <m:r>
                                              <a:rPr lang="pl-PL" sz="36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sub>
                                        </m:sSub>
                                      </m:fName>
                                      <m:e>
                                        <m:r>
                                          <a:rPr lang="pl-PL" sz="3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func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pl-PL" sz="36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sSub>
                                          <m:sSubPr>
                                            <m:ctrlPr>
                                              <a:rPr lang="pl-PL" sz="3600" i="1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pl-PL" sz="36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log</m:t>
                                            </m:r>
                                          </m:e>
                                          <m:sub>
                                            <m:r>
                                              <a:rPr lang="pl-PL" sz="36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sub>
                                        </m:sSub>
                                      </m:fName>
                                      <m:e>
                                        <m:r>
                                          <a:rPr lang="pl-PL" sz="3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</m:func>
                                  </m:den>
                                </m:f>
                              </m:oMath>
                            </m:oMathPara>
                          </a14:m>
                          <a:endParaRPr lang="pl-PL" sz="1800" kern="1200" dirty="0">
                            <a:effectLst/>
                          </a:endParaRPr>
                        </a:p>
                        <a:p>
                          <a:endParaRPr lang="pl-P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e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97081093"/>
                  </p:ext>
                </p:extLst>
              </p:nvPr>
            </p:nvGraphicFramePr>
            <p:xfrm>
              <a:off x="1097280" y="3687153"/>
              <a:ext cx="4259531" cy="1609154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4259531"/>
                  </a:tblGrid>
                  <a:tr h="1609154"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86" t="-377" r="-286" b="-75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04122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Własności logarytmów 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ymbol zastępczy zawartości 4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10058400" cy="125408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pl-PL" dirty="0"/>
                  <a:t>Oblicz wartość wyrażenia:</a:t>
                </a:r>
              </a:p>
              <a:p>
                <a:pPr marL="0" indent="0">
                  <a:buNone/>
                </a:pPr>
                <a:endParaRPr lang="pl-PL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pl-PL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pl-PL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l-PL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pl-PL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ad>
                            <m:radPr>
                              <m:degHide m:val="on"/>
                              <m:ctrlPr>
                                <a:rPr lang="pl-PL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l-PL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e>
                      </m:func>
                      <m:r>
                        <a:rPr lang="pl-PL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pl-PL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pl-PL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l-PL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pl-PL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pl-PL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0,75</m:t>
                          </m:r>
                        </m:e>
                      </m:func>
                    </m:oMath>
                  </m:oMathPara>
                </a14:m>
                <a:br>
                  <a:rPr lang="pl-PL" i="1" dirty="0">
                    <a:latin typeface="Cambria Math" panose="02040503050406030204" pitchFamily="18" charset="0"/>
                  </a:rPr>
                </a:br>
                <a:endParaRPr lang="pl-PL" dirty="0"/>
              </a:p>
            </p:txBody>
          </p:sp>
        </mc:Choice>
        <mc:Fallback xmlns="">
          <p:sp>
            <p:nvSpPr>
              <p:cNvPr id="5" name="Symbol zastępczy zawartości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10058400" cy="1254082"/>
              </a:xfrm>
              <a:blipFill rotWithShape="0">
                <a:blip r:embed="rId2"/>
                <a:stretch>
                  <a:fillRect l="-1515" t="-534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pole tekstowe 1"/>
              <p:cNvSpPr txBox="1"/>
              <p:nvPr/>
            </p:nvSpPr>
            <p:spPr>
              <a:xfrm>
                <a:off x="1161288" y="3392424"/>
                <a:ext cx="9994392" cy="11649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l-PL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b="0" i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pl-PL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l-PL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func>
                      <m:r>
                        <a:rPr lang="pl-PL" i="1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l-PL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func>
                    </m:oMath>
                    <m:oMath xmlns:m="http://schemas.openxmlformats.org/officeDocument/2006/math">
                      <m:func>
                        <m:func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b="0" i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pl-PL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func>
                      <m:r>
                        <a:rPr lang="pl-PL" i="1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pl-PL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pl-PL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pl-PL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func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pl-PL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pl-PL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pl-PL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func>
                        </m:e>
                      </m:d>
                    </m:oMath>
                    <m:oMath xmlns:m="http://schemas.openxmlformats.org/officeDocument/2006/math">
                      <m:r>
                        <a:rPr lang="pl-PL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l-PL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func>
                      <m:r>
                        <a:rPr lang="pl-PL" i="1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2" name="pole tekstow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288" y="3392424"/>
                <a:ext cx="9994392" cy="1164934"/>
              </a:xfrm>
              <a:prstGeom prst="rect">
                <a:avLst/>
              </a:prstGeom>
              <a:blipFill rotWithShape="0">
                <a:blip r:embed="rId3"/>
                <a:stretch>
                  <a:fillRect b="-314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567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Przykładowe zastosowania logarytmu: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r>
              <a:rPr lang="pl-PL" dirty="0"/>
              <a:t>Logarytm jest funkcją odwrotną do funkcji wykładniczej. Dlatego przydaje się wszędzie tam, gdzie rozwiązuje się równanie wykładnicze – np. do przewidzenia liczby rat kredytu albo czasu, kiedy rozpad promieniotwórczy doprowadzi do danego stężenia pierwiastka.</a:t>
            </a:r>
          </a:p>
          <a:p>
            <a:pPr lvl="0"/>
            <a:r>
              <a:rPr lang="pl-PL" dirty="0"/>
              <a:t>Skala </a:t>
            </a:r>
            <a:r>
              <a:rPr lang="pl-PL" dirty="0" err="1"/>
              <a:t>pH</a:t>
            </a:r>
            <a:r>
              <a:rPr lang="pl-PL" dirty="0"/>
              <a:t> w chemii,</a:t>
            </a:r>
          </a:p>
          <a:p>
            <a:pPr lvl="0"/>
            <a:r>
              <a:rPr lang="pl-PL" dirty="0"/>
              <a:t>skala Richtera w sejsmologii,</a:t>
            </a:r>
          </a:p>
          <a:p>
            <a:pPr lvl="0"/>
            <a:r>
              <a:rPr lang="pl-PL" dirty="0"/>
              <a:t>Poziom natężenia dźwięku jest logarytmiczną funkcją natężenia dźwięku,</a:t>
            </a:r>
          </a:p>
          <a:p>
            <a:pPr lvl="0"/>
            <a:r>
              <a:rPr lang="pl-PL" dirty="0"/>
              <a:t>Wysokość dźwięku jest logarytmiczną funkcją jego częstotliwości,</a:t>
            </a:r>
          </a:p>
          <a:p>
            <a:pPr lvl="0"/>
            <a:r>
              <a:rPr lang="pl-PL" dirty="0"/>
              <a:t>Rozkład </a:t>
            </a:r>
            <a:r>
              <a:rPr lang="pl-PL" dirty="0" err="1"/>
              <a:t>Benforda</a:t>
            </a:r>
            <a:r>
              <a:rPr lang="pl-PL" dirty="0"/>
              <a:t> w statystyce i ekonomii,</a:t>
            </a:r>
          </a:p>
          <a:p>
            <a:pPr lvl="0"/>
            <a:r>
              <a:rPr lang="pl-PL" dirty="0"/>
              <a:t>Wzór Ciołkowskiego opisujący ruch rakiety,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3398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Retrospekcja">
  <a:themeElements>
    <a:clrScheme name="Retrospekc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159</TotalTime>
  <Words>683</Words>
  <Application>Microsoft Office PowerPoint</Application>
  <PresentationFormat>Panoramiczny</PresentationFormat>
  <Paragraphs>161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3" baseType="lpstr">
      <vt:lpstr>Calibri</vt:lpstr>
      <vt:lpstr>Calibri Light</vt:lpstr>
      <vt:lpstr>Cambria Math</vt:lpstr>
      <vt:lpstr>Retrospekcja</vt:lpstr>
      <vt:lpstr>Logarithmic function</vt:lpstr>
      <vt:lpstr>Definicja logarytmu </vt:lpstr>
      <vt:lpstr>Definicja logarytmu </vt:lpstr>
      <vt:lpstr>Własności logarytmów </vt:lpstr>
      <vt:lpstr>Własności logarytmów </vt:lpstr>
      <vt:lpstr>Własności logarytmów </vt:lpstr>
      <vt:lpstr>Własności logarytmów </vt:lpstr>
      <vt:lpstr>Własności logarytmów </vt:lpstr>
      <vt:lpstr>Przykładowe zastosowania logarytmu:</vt:lpstr>
      <vt:lpstr>Funkcja logarytmiczna </vt:lpstr>
      <vt:lpstr>Logarithmic function</vt:lpstr>
      <vt:lpstr>Logarithmic function</vt:lpstr>
      <vt:lpstr>Logarithmic function</vt:lpstr>
      <vt:lpstr>Prezentacja programu PowerPoint</vt:lpstr>
      <vt:lpstr>Prezentacja programu PowerPoint</vt:lpstr>
      <vt:lpstr>Zadanie 1</vt:lpstr>
      <vt:lpstr>Exercise 2:</vt:lpstr>
      <vt:lpstr>Exercise 3: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Logarithmic function</dc:title>
  <dc:creator>Użytkownik systemu Windows</dc:creator>
  <cp:lastModifiedBy>Marta Bagi┼äska</cp:lastModifiedBy>
  <cp:revision>24</cp:revision>
  <dcterms:created xsi:type="dcterms:W3CDTF">2022-11-01T16:47:24Z</dcterms:created>
  <dcterms:modified xsi:type="dcterms:W3CDTF">2022-11-28T15:57:26Z</dcterms:modified>
</cp:coreProperties>
</file>